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840" r:id="rId5"/>
    <p:sldMasterId id="2147484872" r:id="rId6"/>
    <p:sldMasterId id="2147483660" r:id="rId7"/>
  </p:sldMasterIdLst>
  <p:notesMasterIdLst>
    <p:notesMasterId r:id="rId63"/>
  </p:notesMasterIdLst>
  <p:handoutMasterIdLst>
    <p:handoutMasterId r:id="rId64"/>
  </p:handoutMasterIdLst>
  <p:sldIdLst>
    <p:sldId id="1720" r:id="rId8"/>
    <p:sldId id="2112" r:id="rId9"/>
    <p:sldId id="2113" r:id="rId10"/>
    <p:sldId id="2118" r:id="rId11"/>
    <p:sldId id="2090" r:id="rId12"/>
    <p:sldId id="2110" r:id="rId13"/>
    <p:sldId id="2095" r:id="rId14"/>
    <p:sldId id="2114" r:id="rId15"/>
    <p:sldId id="2121" r:id="rId16"/>
    <p:sldId id="2126" r:id="rId17"/>
    <p:sldId id="2134" r:id="rId18"/>
    <p:sldId id="2122" r:id="rId19"/>
    <p:sldId id="2127" r:id="rId20"/>
    <p:sldId id="2135" r:id="rId21"/>
    <p:sldId id="2129" r:id="rId22"/>
    <p:sldId id="2130" r:id="rId23"/>
    <p:sldId id="2132" r:id="rId24"/>
    <p:sldId id="2128" r:id="rId25"/>
    <p:sldId id="2117" r:id="rId26"/>
    <p:sldId id="2133" r:id="rId27"/>
    <p:sldId id="2102" r:id="rId28"/>
    <p:sldId id="2103" r:id="rId29"/>
    <p:sldId id="2124" r:id="rId30"/>
    <p:sldId id="2131" r:id="rId31"/>
    <p:sldId id="2106" r:id="rId32"/>
    <p:sldId id="2105" r:id="rId33"/>
    <p:sldId id="2107" r:id="rId34"/>
    <p:sldId id="2109" r:id="rId35"/>
    <p:sldId id="2108" r:id="rId36"/>
    <p:sldId id="2083" r:id="rId37"/>
    <p:sldId id="2082" r:id="rId38"/>
    <p:sldId id="2081" r:id="rId39"/>
    <p:sldId id="2084" r:id="rId40"/>
    <p:sldId id="2045" r:id="rId41"/>
    <p:sldId id="2046" r:id="rId42"/>
    <p:sldId id="2047" r:id="rId43"/>
    <p:sldId id="2048" r:id="rId44"/>
    <p:sldId id="2049" r:id="rId45"/>
    <p:sldId id="2050" r:id="rId46"/>
    <p:sldId id="2051" r:id="rId47"/>
    <p:sldId id="2052" r:id="rId48"/>
    <p:sldId id="2053" r:id="rId49"/>
    <p:sldId id="2054" r:id="rId50"/>
    <p:sldId id="2055" r:id="rId51"/>
    <p:sldId id="2056" r:id="rId52"/>
    <p:sldId id="2136" r:id="rId53"/>
    <p:sldId id="2137" r:id="rId54"/>
    <p:sldId id="2138" r:id="rId55"/>
    <p:sldId id="2139" r:id="rId56"/>
    <p:sldId id="2140" r:id="rId57"/>
    <p:sldId id="2141" r:id="rId58"/>
    <p:sldId id="2142" r:id="rId59"/>
    <p:sldId id="2143" r:id="rId60"/>
    <p:sldId id="2144" r:id="rId61"/>
    <p:sldId id="2145" r:id="rId62"/>
  </p:sldIdLst>
  <p:sldSz cx="12192000" cy="6858000"/>
  <p:notesSz cx="7010400" cy="92964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hite" id="{38B656EC-D568-4EF7-8842-9FA1AE1192C9}">
          <p14:sldIdLst>
            <p14:sldId id="1720"/>
            <p14:sldId id="2112"/>
            <p14:sldId id="2113"/>
            <p14:sldId id="2118"/>
            <p14:sldId id="2090"/>
            <p14:sldId id="2110"/>
            <p14:sldId id="2095"/>
            <p14:sldId id="2114"/>
            <p14:sldId id="2121"/>
            <p14:sldId id="2126"/>
            <p14:sldId id="2134"/>
            <p14:sldId id="2122"/>
            <p14:sldId id="2127"/>
            <p14:sldId id="2135"/>
            <p14:sldId id="2129"/>
            <p14:sldId id="2130"/>
            <p14:sldId id="2132"/>
            <p14:sldId id="2128"/>
            <p14:sldId id="2117"/>
            <p14:sldId id="2133"/>
            <p14:sldId id="2102"/>
            <p14:sldId id="2103"/>
            <p14:sldId id="2124"/>
            <p14:sldId id="2131"/>
          </p14:sldIdLst>
        </p14:section>
        <p14:section name="Pending Membership Web" id="{18F81AD9-4EFB-4C2E-B79A-7EDF054EB4FF}">
          <p14:sldIdLst>
            <p14:sldId id="2106"/>
            <p14:sldId id="2105"/>
            <p14:sldId id="2107"/>
            <p14:sldId id="2109"/>
            <p14:sldId id="2108"/>
          </p14:sldIdLst>
        </p14:section>
        <p14:section name="Expiry" id="{8C9C2E51-9ED7-47E4-89E3-A502297F1EF9}">
          <p14:sldIdLst>
            <p14:sldId id="2083"/>
            <p14:sldId id="2082"/>
            <p14:sldId id="2081"/>
            <p14:sldId id="2084"/>
          </p14:sldIdLst>
        </p14:section>
        <p14:section name="Entitlement Management Screenshots" id="{255B3B18-4BBC-40BD-BF18-298C5C330489}">
          <p14:sldIdLst>
            <p14:sldId id="2045"/>
            <p14:sldId id="2046"/>
            <p14:sldId id="2047"/>
            <p14:sldId id="2048"/>
            <p14:sldId id="2049"/>
            <p14:sldId id="2050"/>
            <p14:sldId id="2051"/>
            <p14:sldId id="2052"/>
            <p14:sldId id="2053"/>
            <p14:sldId id="2054"/>
            <p14:sldId id="2055"/>
            <p14:sldId id="2056"/>
          </p14:sldIdLst>
        </p14:section>
        <p14:section name="Microsoft Information Protection Labels" id="{3AE159A9-3148-4BAC-9AF5-A56C28C072E4}">
          <p14:sldIdLst>
            <p14:sldId id="2136"/>
            <p14:sldId id="2137"/>
            <p14:sldId id="2138"/>
            <p14:sldId id="2139"/>
            <p14:sldId id="2140"/>
            <p14:sldId id="2141"/>
            <p14:sldId id="2142"/>
            <p14:sldId id="2143"/>
            <p14:sldId id="2144"/>
            <p14:sldId id="21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Scott Schnoll" initials="SS" lastIdx="1" clrIdx="5">
    <p:extLst>
      <p:ext uri="{19B8F6BF-5375-455C-9EA6-DF929625EA0E}">
        <p15:presenceInfo xmlns:p15="http://schemas.microsoft.com/office/powerpoint/2012/main" userId="S::scschnol@microsoft.com::a73085f6-06c0-4a9b-980f-e008096a8b9e" providerId="AD"/>
      </p:ext>
    </p:extLst>
  </p:cmAuthor>
  <p:cmAuthor id="6" name="Mike McLean" initials="MM" lastIdx="1" clrIdx="6">
    <p:extLst>
      <p:ext uri="{19B8F6BF-5375-455C-9EA6-DF929625EA0E}">
        <p15:presenceInfo xmlns:p15="http://schemas.microsoft.com/office/powerpoint/2012/main" userId="S::mmclean@microsoft.com::dd8a8379-1ac1-4eee-861d-ec15f6fa361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B4E6"/>
    <a:srgbClr val="0078D7"/>
    <a:srgbClr val="FF6600"/>
    <a:srgbClr val="000000"/>
    <a:srgbClr val="243A5E"/>
    <a:srgbClr val="FFFFFF"/>
    <a:srgbClr val="D83B01"/>
    <a:srgbClr val="50E6FF"/>
    <a:srgbClr val="FEF000"/>
    <a:srgbClr val="3B2E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90F9DD-326A-4049-85C0-CFCF1EB4C5BB}" vWet="1" dt="2019-11-04T02:54:02.968"/>
    <p1510:client id="{D271CF7E-1781-485C-BB73-008C1F3AC63C}" v="7" dt="2019-11-04T02:54:49.2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789"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notesMaster" Target="notesMasters/notesMaster1.xml"/><Relationship Id="rId68"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handoutMaster" Target="handoutMasters/handoutMaster1.xml"/><Relationship Id="rId69"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460F9EC6-89FF-47E1-8594-1A32E3B45134}" type="datetime8">
              <a:rPr lang="en-US" smtClean="0">
                <a:latin typeface="Segoe UI" pitchFamily="34" charset="0"/>
              </a:rPr>
              <a:t>11/3/2019 9:52 PM</a:t>
            </a:fld>
            <a:endParaRPr lang="en-US">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386CE63F-9E7F-4C04-9D0D-FCA25A8E9E86}" type="datetime8">
              <a:rPr lang="en-US" smtClean="0"/>
              <a:t>11/3/2019 2:30 PM</a:t>
            </a:fld>
            <a:endParaRPr lang="en-US"/>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io.com/article/3314738/shadow-it-the-cio-s-perspective.htm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gartner.com/smarterwithgartner/make-the-best-of-shadow-it/" TargetMode="External"/><Relationship Id="rId4" Type="http://schemas.openxmlformats.org/officeDocument/2006/relationships/hyperlink" Target="https://www.informationweek.com/strategic-cio/it-strategy/make-shadow-it-a-force-for-good/a/d-id/1332595"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46009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11/3/2019 2:30 PM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14</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156584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0737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491824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4232256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11/3/2019 2:30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8468686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72E0C910-0166-48E0-B8EF-5071277A02A8}" type="datetime8">
              <a:rPr lang="en-US">
                <a:solidFill>
                  <a:prstClr val="black"/>
                </a:solidFill>
              </a:rPr>
              <a:pPr defTabSz="931740">
                <a:defRPr/>
              </a:pPr>
              <a:t>11/3/2019 2:30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20</a:t>
            </a:fld>
            <a:endParaRPr lang="en-US">
              <a:solidFill>
                <a:prstClr val="black"/>
              </a:solidFill>
            </a:endParaRPr>
          </a:p>
        </p:txBody>
      </p:sp>
    </p:spTree>
    <p:extLst>
      <p:ext uri="{BB962C8B-B14F-4D97-AF65-F5344CB8AC3E}">
        <p14:creationId xmlns:p14="http://schemas.microsoft.com/office/powerpoint/2010/main" val="6191242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fontScale="92500" lnSpcReduction="10000"/>
          </a:bodyPr>
          <a:lstStyle/>
          <a:p>
            <a:pPr defTabSz="950464">
              <a:spcAft>
                <a:spcPts val="346"/>
              </a:spcAft>
              <a:defRPr/>
            </a:pPr>
            <a:r>
              <a:rPr lang="en-US" sz="900" b="1">
                <a:latin typeface="Segoe UI Light" pitchFamily="34" charset="0"/>
              </a:rPr>
              <a:t>Slide objective: Overview of FastTrack for Microsoft 365</a:t>
            </a:r>
          </a:p>
          <a:p>
            <a:pPr defTabSz="950464">
              <a:spcAft>
                <a:spcPts val="346"/>
              </a:spcAft>
              <a:defRPr/>
            </a:pPr>
            <a:r>
              <a:rPr lang="en-US" sz="900" b="1">
                <a:latin typeface="Segoe UI Light" pitchFamily="34" charset="0"/>
              </a:rPr>
              <a:t> </a:t>
            </a:r>
            <a:endParaRPr lang="en-US" sz="900">
              <a:latin typeface="Segoe UI Light" pitchFamily="34" charset="0"/>
            </a:endParaRPr>
          </a:p>
          <a:p>
            <a:r>
              <a:rPr lang="en-US" sz="900">
                <a:latin typeface="Segoe UI Light" pitchFamily="34" charset="0"/>
              </a:rPr>
              <a:t>FastTrack for Microsoft 365 helps organizations decrease time-to-value when deploying cloud solutions. Specifically, FastTrack can help customers:</a:t>
            </a:r>
          </a:p>
          <a:p>
            <a:pPr marL="291179" indent="-291179">
              <a:buFont typeface="Arial" panose="020B0604020202020204" pitchFamily="34" charset="0"/>
              <a:buChar char="•"/>
            </a:pPr>
            <a:r>
              <a:rPr lang="en-US" sz="900" b="1" kern="0">
                <a:solidFill>
                  <a:srgbClr val="2C292A"/>
                </a:solidFill>
              </a:rPr>
              <a:t>Migrate email and content</a:t>
            </a:r>
            <a:r>
              <a:rPr lang="en-US" sz="900" kern="0">
                <a:solidFill>
                  <a:srgbClr val="2C292A"/>
                </a:solidFill>
              </a:rPr>
              <a:t>, and onboard to Microsoft 365 services. We’ll enable </a:t>
            </a:r>
            <a:r>
              <a:rPr lang="en-US" sz="900">
                <a:latin typeface="Segoe UI Light" pitchFamily="34" charset="0"/>
              </a:rPr>
              <a:t>customers</a:t>
            </a:r>
            <a:r>
              <a:rPr lang="en-US" sz="900" kern="0">
                <a:solidFill>
                  <a:srgbClr val="2C292A"/>
                </a:solidFill>
              </a:rPr>
              <a:t> to quickly deploy new cloud capabilities with Microsoft 365, including assessment and remediation guidance to help prep their infrastructure for the cloud.</a:t>
            </a:r>
          </a:p>
          <a:p>
            <a:pPr marL="291179" indent="-291179" defTabSz="931740">
              <a:spcAft>
                <a:spcPts val="339"/>
              </a:spcAft>
              <a:buFont typeface="Arial" panose="020B0604020202020204" pitchFamily="34" charset="0"/>
              <a:buChar char="•"/>
              <a:defRPr/>
            </a:pPr>
            <a:r>
              <a:rPr lang="en-US" sz="900" b="1" kern="0">
                <a:solidFill>
                  <a:srgbClr val="2C292A"/>
                </a:solidFill>
                <a:latin typeface="Segoe UI Semilight" panose="020B0402040204020203" pitchFamily="34" charset="0"/>
                <a:cs typeface="Segoe UI Semilight" panose="020B0402040204020203" pitchFamily="34" charset="0"/>
              </a:rPr>
              <a:t>Enable identity, device management, and modern security</a:t>
            </a:r>
            <a:r>
              <a:rPr lang="en-US" sz="900" kern="0">
                <a:solidFill>
                  <a:srgbClr val="2C292A"/>
                </a:solidFill>
                <a:latin typeface="Segoe UI Semilight" panose="020B0402040204020203" pitchFamily="34" charset="0"/>
                <a:cs typeface="Segoe UI Semilight" panose="020B0402040204020203" pitchFamily="34" charset="0"/>
              </a:rPr>
              <a:t>. D</a:t>
            </a:r>
            <a:r>
              <a:rPr lang="en-US" sz="900" kern="0">
                <a:solidFill>
                  <a:srgbClr val="2C292A"/>
                </a:solidFill>
              </a:rPr>
              <a:t>eliver the value of the Microsoft 365 security and management stack to their organization.</a:t>
            </a:r>
          </a:p>
          <a:p>
            <a:pPr marL="291179" indent="-291179">
              <a:buFont typeface="Arial" panose="020B0604020202020204" pitchFamily="34" charset="0"/>
              <a:buChar char="•"/>
            </a:pPr>
            <a:r>
              <a:rPr lang="en-US" sz="900" kern="0">
                <a:solidFill>
                  <a:srgbClr val="2C292A"/>
                </a:solidFill>
              </a:rPr>
              <a:t>Last year, we introduced an </a:t>
            </a:r>
            <a:r>
              <a:rPr lang="en-US" sz="900" b="1" kern="0">
                <a:solidFill>
                  <a:srgbClr val="2C292A"/>
                </a:solidFill>
              </a:rPr>
              <a:t>application compatibility </a:t>
            </a:r>
            <a:r>
              <a:rPr lang="en-US" sz="900" kern="0">
                <a:solidFill>
                  <a:srgbClr val="2C292A"/>
                </a:solidFill>
              </a:rPr>
              <a:t>service and this year, we’ve added </a:t>
            </a:r>
            <a:r>
              <a:rPr lang="en-US" sz="900" b="1" kern="0">
                <a:solidFill>
                  <a:srgbClr val="2C292A"/>
                </a:solidFill>
              </a:rPr>
              <a:t>Windows 10 deployment service </a:t>
            </a:r>
            <a:r>
              <a:rPr lang="en-US" sz="900" kern="0">
                <a:solidFill>
                  <a:srgbClr val="2C292A"/>
                </a:solidFill>
              </a:rPr>
              <a:t>to help customers move off of Windows 7 and onto Windows 10.</a:t>
            </a:r>
          </a:p>
          <a:p>
            <a:pPr marL="291179" indent="-291179">
              <a:buFont typeface="Arial" panose="020B0604020202020204" pitchFamily="34" charset="0"/>
              <a:buChar char="•"/>
            </a:pPr>
            <a:r>
              <a:rPr lang="en-US" sz="900" kern="0">
                <a:solidFill>
                  <a:srgbClr val="2C292A"/>
                </a:solidFill>
              </a:rPr>
              <a:t>Deploy </a:t>
            </a:r>
            <a:r>
              <a:rPr lang="en-US" sz="900" b="1" kern="0">
                <a:solidFill>
                  <a:srgbClr val="2C292A"/>
                </a:solidFill>
              </a:rPr>
              <a:t>chat-based collaboration </a:t>
            </a:r>
            <a:r>
              <a:rPr lang="en-US" sz="900" kern="0">
                <a:solidFill>
                  <a:srgbClr val="2C292A"/>
                </a:solidFill>
              </a:rPr>
              <a:t>with Microsoft Teams and productivity apps with Office ProPlus.</a:t>
            </a:r>
          </a:p>
          <a:p>
            <a:pPr marL="291179" indent="-291179" fontAlgn="base">
              <a:spcBef>
                <a:spcPts val="1799"/>
              </a:spcBef>
              <a:buFont typeface="Arial" panose="020B0604020202020204" pitchFamily="34" charset="0"/>
              <a:buChar char="•"/>
              <a:defRPr/>
            </a:pPr>
            <a:r>
              <a:rPr lang="en-US" sz="900" kern="0">
                <a:solidFill>
                  <a:srgbClr val="2C292A"/>
                </a:solidFill>
              </a:rPr>
              <a:t>Gain </a:t>
            </a:r>
            <a:r>
              <a:rPr lang="en-US" sz="900" b="1" kern="0">
                <a:solidFill>
                  <a:srgbClr val="2C292A"/>
                </a:solidFill>
              </a:rPr>
              <a:t>user adoption </a:t>
            </a:r>
            <a:r>
              <a:rPr lang="en-US" sz="900" kern="0">
                <a:solidFill>
                  <a:srgbClr val="2C292A"/>
                </a:solidFill>
              </a:rPr>
              <a:t>and realize </a:t>
            </a:r>
            <a:r>
              <a:rPr lang="en-US" sz="900" b="1" kern="0">
                <a:solidFill>
                  <a:srgbClr val="2C292A"/>
                </a:solidFill>
              </a:rPr>
              <a:t>business value</a:t>
            </a:r>
            <a:r>
              <a:rPr lang="en-US" sz="900" kern="0">
                <a:solidFill>
                  <a:srgbClr val="2C292A"/>
                </a:solidFill>
              </a:rPr>
              <a:t>.</a:t>
            </a:r>
          </a:p>
          <a:p>
            <a:pPr fontAlgn="base">
              <a:spcBef>
                <a:spcPts val="1799"/>
              </a:spcBef>
              <a:defRPr/>
            </a:pPr>
            <a:endParaRPr lang="en-US" sz="900" kern="0">
              <a:solidFill>
                <a:srgbClr val="2C292A"/>
              </a:solidFill>
            </a:endParaRPr>
          </a:p>
          <a:p>
            <a:pPr fontAlgn="base">
              <a:spcBef>
                <a:spcPts val="1799"/>
              </a:spcBef>
              <a:defRPr/>
            </a:pPr>
            <a:r>
              <a:rPr lang="en-US" sz="900" kern="0">
                <a:solidFill>
                  <a:srgbClr val="2C292A"/>
                </a:solidFill>
              </a:rPr>
              <a:t>FastTrack is an </a:t>
            </a:r>
            <a:r>
              <a:rPr lang="en-US" sz="900" b="1">
                <a:latin typeface="Segoe UI Light" pitchFamily="34" charset="0"/>
              </a:rPr>
              <a:t>o</a:t>
            </a:r>
            <a:r>
              <a:rPr lang="en-US" sz="900" b="1" kern="0">
                <a:solidFill>
                  <a:srgbClr val="2C292A"/>
                </a:solidFill>
              </a:rPr>
              <a:t>ngoing and repeatable benefit </a:t>
            </a:r>
            <a:r>
              <a:rPr lang="en-US" sz="900" kern="0">
                <a:solidFill>
                  <a:srgbClr val="2C292A"/>
                </a:solidFill>
              </a:rPr>
              <a:t>delivered by Microsoft engineers and approved partners to help </a:t>
            </a:r>
            <a:r>
              <a:rPr lang="en-US" sz="900">
                <a:latin typeface="Segoe UI Light" pitchFamily="34" charset="0"/>
              </a:rPr>
              <a:t>customers</a:t>
            </a:r>
            <a:r>
              <a:rPr lang="en-US" sz="900" kern="0">
                <a:solidFill>
                  <a:srgbClr val="2C292A"/>
                </a:solidFill>
              </a:rPr>
              <a:t> deploy and adopt Microsoft 365 cloud services at their own pace. FastTrack is </a:t>
            </a:r>
            <a:r>
              <a:rPr lang="en-US" sz="900" b="1" kern="0">
                <a:solidFill>
                  <a:srgbClr val="2C292A"/>
                </a:solidFill>
              </a:rPr>
              <a:t>included in their eligible subscription at no additional cost</a:t>
            </a:r>
            <a:r>
              <a:rPr lang="en-US" sz="900" kern="0">
                <a:solidFill>
                  <a:srgbClr val="2C292A"/>
                </a:solidFill>
              </a:rPr>
              <a:t>. </a:t>
            </a:r>
          </a:p>
          <a:p>
            <a:pPr fontAlgn="base">
              <a:spcBef>
                <a:spcPts val="1799"/>
              </a:spcBef>
              <a:defRPr/>
            </a:pPr>
            <a:endParaRPr lang="en-US" sz="900" kern="0">
              <a:solidFill>
                <a:srgbClr val="2C292A"/>
              </a:solidFill>
            </a:endParaRPr>
          </a:p>
          <a:p>
            <a:pPr marL="174708" indent="-174708" defTabSz="931774">
              <a:lnSpc>
                <a:spcPct val="100000"/>
              </a:lnSpc>
              <a:spcAft>
                <a:spcPts val="0"/>
              </a:spcAft>
              <a:buFont typeface="Arial" panose="020B0604020202020204" pitchFamily="34" charset="0"/>
              <a:buChar char="•"/>
              <a:defRPr/>
            </a:pPr>
            <a:r>
              <a:rPr lang="en-US" sz="900" b="1">
                <a:latin typeface="+mn-lt"/>
              </a:rPr>
              <a:t>All customers </a:t>
            </a:r>
            <a:r>
              <a:rPr lang="en-US" sz="900">
                <a:latin typeface="+mn-lt"/>
              </a:rPr>
              <a:t>can log in to the FastTrack online portal to access planning resources and training assets with an Azure AD account. Many resources do not require a login at all.</a:t>
            </a:r>
          </a:p>
          <a:p>
            <a:pPr marL="174708" indent="-174708" defTabSz="931774">
              <a:lnSpc>
                <a:spcPct val="100000"/>
              </a:lnSpc>
              <a:spcAft>
                <a:spcPts val="0"/>
              </a:spcAft>
              <a:buFont typeface="Arial" panose="020B0604020202020204" pitchFamily="34" charset="0"/>
              <a:buChar char="•"/>
              <a:defRPr/>
            </a:pPr>
            <a:r>
              <a:rPr lang="en-US" sz="900" b="1">
                <a:latin typeface="+mn-lt"/>
              </a:rPr>
              <a:t>150+:</a:t>
            </a:r>
            <a:r>
              <a:rPr lang="en-US" sz="900">
                <a:latin typeface="+mn-lt"/>
              </a:rPr>
              <a:t> Customers with 150+ seats have access to FastTrack specialists to support their Microsoft 365 cloud deployment and adoption. </a:t>
            </a:r>
          </a:p>
          <a:p>
            <a:pPr marL="174708" indent="-174708" defTabSz="931774">
              <a:lnSpc>
                <a:spcPct val="100000"/>
              </a:lnSpc>
              <a:spcAft>
                <a:spcPts val="0"/>
              </a:spcAft>
              <a:buFont typeface="Arial" panose="020B0604020202020204" pitchFamily="34" charset="0"/>
              <a:buChar char="•"/>
              <a:defRPr/>
            </a:pPr>
            <a:r>
              <a:rPr lang="en-US" sz="900" b="1">
                <a:latin typeface="+mn-lt"/>
              </a:rPr>
              <a:t>500+:</a:t>
            </a:r>
            <a:r>
              <a:rPr lang="en-US" sz="900">
                <a:latin typeface="+mn-lt"/>
              </a:rPr>
              <a:t> For customers with 500+ seats, FastTrack will perform your data/email migration for you, freeing up time to allow you to deploy more products at one time. </a:t>
            </a:r>
          </a:p>
          <a:p>
            <a:pPr marL="174708" indent="-174708" defTabSz="931774">
              <a:lnSpc>
                <a:spcPct val="100000"/>
              </a:lnSpc>
              <a:spcAft>
                <a:spcPts val="0"/>
              </a:spcAft>
              <a:buFont typeface="Arial" panose="020B0604020202020204" pitchFamily="34" charset="0"/>
              <a:buChar char="•"/>
              <a:defRPr/>
            </a:pPr>
            <a:endParaRPr lang="en-US" sz="900">
              <a:latin typeface="+mn-lt"/>
            </a:endParaRPr>
          </a:p>
          <a:p>
            <a:pPr defTabSz="931774">
              <a:lnSpc>
                <a:spcPct val="100000"/>
              </a:lnSpc>
              <a:spcAft>
                <a:spcPts val="0"/>
              </a:spcAft>
              <a:defRPr/>
            </a:pPr>
            <a:r>
              <a:rPr lang="en-US" sz="900" kern="0">
                <a:solidFill>
                  <a:srgbClr val="2C292A"/>
                </a:solidFill>
              </a:rPr>
              <a:t>And, </a:t>
            </a:r>
            <a:r>
              <a:rPr lang="en-US" sz="900" b="1" kern="0">
                <a:solidFill>
                  <a:srgbClr val="2C292A"/>
                </a:solidFill>
              </a:rPr>
              <a:t>FastTrack will integrate with partners </a:t>
            </a:r>
            <a:r>
              <a:rPr lang="en-US" sz="900" kern="0">
                <a:solidFill>
                  <a:srgbClr val="2C292A"/>
                </a:solidFill>
              </a:rPr>
              <a:t>and work together to ensure a successful project. If you don’t have a partner, we can refer you to one for additional services. </a:t>
            </a:r>
            <a:endParaRPr lang="en-US" sz="900">
              <a:latin typeface="Segoe UI Light" pitchFamily="34" charset="0"/>
            </a:endParaRPr>
          </a:p>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pPr defTabSz="931774">
              <a:defRPr/>
            </a:pPr>
            <a:fld id="{06C18626-F474-479E-937A-543AA55347B1}" type="datetime8">
              <a:rPr lang="en-US">
                <a:solidFill>
                  <a:prstClr val="black"/>
                </a:solidFill>
                <a:latin typeface="Calibri" panose="020F0502020204030204"/>
              </a:rPr>
              <a:pPr defTabSz="931774">
                <a:defRPr/>
              </a:pPr>
              <a:t>11/3/2019 2:30 PM</a:t>
            </a:fld>
            <a:endParaRPr lang="en-US">
              <a:solidFill>
                <a:prstClr val="black"/>
              </a:solidFill>
              <a:latin typeface="Calibri" panose="020F0502020204030204"/>
            </a:endParaRPr>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pPr defTabSz="931774">
              <a:defRPr/>
            </a:pPr>
            <a:fld id="{8B263312-38AA-4E1E-B2B5-0F8F122B24FE}" type="slidenum">
              <a:rPr lang="en-US">
                <a:solidFill>
                  <a:prstClr val="black"/>
                </a:solidFill>
                <a:latin typeface="Calibri" panose="020F0502020204030204"/>
              </a:rPr>
              <a:pPr defTabSz="931774">
                <a:defRPr/>
              </a:pPr>
              <a:t>22</a:t>
            </a:fld>
            <a:endParaRPr lang="en-US">
              <a:solidFill>
                <a:prstClr val="black"/>
              </a:solidFill>
              <a:latin typeface="Calibri" panose="020F0502020204030204"/>
            </a:endParaRPr>
          </a:p>
        </p:txBody>
      </p:sp>
      <p:sp>
        <p:nvSpPr>
          <p:cNvPr id="6" name="Footer Placeholder 5"/>
          <p:cNvSpPr>
            <a:spLocks noGrp="1"/>
          </p:cNvSpPr>
          <p:nvPr>
            <p:ph type="ftr" sz="quarter" idx="13"/>
          </p:nvPr>
        </p:nvSpPr>
        <p:spPr/>
        <p:txBody>
          <a:bodyPr/>
          <a:lstStyle/>
          <a:p>
            <a:pPr marL="0"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defTabSz="931774">
              <a:defRPr/>
            </a:pPr>
            <a:endParaRPr lang="en-US">
              <a:solidFill>
                <a:prstClr val="black"/>
              </a:solidFill>
              <a:latin typeface="Calibri" panose="020F0502020204030204"/>
            </a:endParaRPr>
          </a:p>
        </p:txBody>
      </p:sp>
    </p:spTree>
    <p:extLst>
      <p:ext uri="{BB962C8B-B14F-4D97-AF65-F5344CB8AC3E}">
        <p14:creationId xmlns:p14="http://schemas.microsoft.com/office/powerpoint/2010/main" val="3567781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805453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771023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72131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pPr algn="l"/>
            <a:r>
              <a:rPr lang="en-US" sz="900">
                <a:solidFill>
                  <a:srgbClr val="333333"/>
                </a:solidFill>
                <a:latin typeface="HelveticaNeueLTStd-Roman"/>
              </a:rPr>
              <a:t>Groups are reused across 22 services: Calendar, Delve, Dynamics 365, Excel, Flow, Forms,</a:t>
            </a:r>
          </a:p>
          <a:p>
            <a:pPr algn="l"/>
            <a:r>
              <a:rPr lang="en-US" sz="900">
                <a:solidFill>
                  <a:srgbClr val="333333"/>
                </a:solidFill>
                <a:latin typeface="HelveticaNeueLTStd-Roman"/>
              </a:rPr>
              <a:t>OneDrive for Business, OneNote, Outlook, People, Planner, Power BI, PowerApps, PowerPoint,</a:t>
            </a:r>
          </a:p>
          <a:p>
            <a:pPr algn="l"/>
            <a:r>
              <a:rPr lang="en-US" sz="900">
                <a:solidFill>
                  <a:srgbClr val="333333"/>
                </a:solidFill>
                <a:latin typeface="HelveticaNeueLTStd-Roman"/>
              </a:rPr>
              <a:t>SharePoint Online, StaffHub, Stream, Sway, Microsoft Teams, Office 365 Video, Word and Yammer.</a:t>
            </a:r>
            <a:endParaRPr lang="en-US"/>
          </a:p>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11/3/2019 2:30 PM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7</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547174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https://www.cio.com/article/3314738/shadow-it-the-cio-s-perspective.html</a:t>
            </a:r>
            <a:endParaRPr lang="en-US"/>
          </a:p>
          <a:p>
            <a:r>
              <a:rPr lang="en-US" b="0" i="0">
                <a:solidFill>
                  <a:srgbClr val="4E4242"/>
                </a:solidFill>
                <a:effectLst/>
                <a:latin typeface="myriad-pro"/>
              </a:rPr>
              <a:t>CIOs believe that embracing shadow IT is how IT departments go from the department of “no” to the department of “know.”</a:t>
            </a:r>
          </a:p>
          <a:p>
            <a:endParaRPr lang="en-US" b="0" i="0">
              <a:solidFill>
                <a:srgbClr val="4E4242"/>
              </a:solidFill>
              <a:effectLst/>
              <a:latin typeface="myriad-pro"/>
            </a:endParaRPr>
          </a:p>
          <a:p>
            <a:r>
              <a:rPr lang="en-US">
                <a:hlinkClick r:id="rId4"/>
              </a:rPr>
              <a:t>https://www.informationweek.com/strategic-cio/it-strategy/make-shadow-it-a-force-for-good/a/d-id/1332595</a:t>
            </a:r>
            <a:endParaRPr lang="en-US" b="0" i="0">
              <a:solidFill>
                <a:srgbClr val="4E4242"/>
              </a:solidFill>
              <a:effectLst/>
              <a:latin typeface="myriad-pro"/>
            </a:endParaRPr>
          </a:p>
          <a:p>
            <a:endParaRPr lang="en-US" b="0" i="0">
              <a:solidFill>
                <a:srgbClr val="4E4242"/>
              </a:solidFill>
              <a:effectLst/>
              <a:latin typeface="myriad-pro"/>
            </a:endParaRPr>
          </a:p>
          <a:p>
            <a:r>
              <a:rPr lang="en-US">
                <a:hlinkClick r:id="rId5"/>
              </a:rPr>
              <a:t>https://www.gartner.com/smarterwithgartner/make-the-best-of-shadow-it/</a:t>
            </a:r>
            <a:endParaRPr lang="en-US"/>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104635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34537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4233158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a:prstGeom prst="rect">
            <a:avLst/>
          </a:prstGeom>
        </p:spPr>
      </p:sp>
      <p:sp>
        <p:nvSpPr>
          <p:cNvPr id="3" name="Notes Placeholder 2"/>
          <p:cNvSpPr>
            <a:spLocks noGrp="1"/>
          </p:cNvSpPr>
          <p:nvPr>
            <p:ph type="body" idx="1"/>
          </p:nvPr>
        </p:nvSpPr>
        <p:spPr>
          <a:xfrm>
            <a:off x="701040" y="4415790"/>
            <a:ext cx="5608320" cy="4183380"/>
          </a:xfrm>
          <a:prstGeom prst="rect">
            <a:avLst/>
          </a:prstGeom>
        </p:spPr>
        <p:txBody>
          <a:bodyPr>
            <a:normAutofit/>
          </a:bodyPr>
          <a:lstStyle/>
          <a:p>
            <a:pPr defTabSz="931740">
              <a:spcAft>
                <a:spcPts val="339"/>
              </a:spcAft>
              <a:defRPr/>
            </a:pPr>
            <a:r>
              <a:rPr lang="en-US" sz="900"/>
              <a:t>Support for </a:t>
            </a:r>
            <a:r>
              <a:rPr lang="en-US" sz="900" b="1"/>
              <a:t>Question and Answer</a:t>
            </a:r>
            <a:r>
              <a:rPr lang="en-US" sz="900"/>
              <a:t>, </a:t>
            </a:r>
            <a:r>
              <a:rPr lang="en-US" sz="900" b="1"/>
              <a:t>rich text</a:t>
            </a:r>
            <a:r>
              <a:rPr lang="en-US" sz="900"/>
              <a:t>, and a </a:t>
            </a:r>
            <a:r>
              <a:rPr lang="en-US" sz="900" b="1"/>
              <a:t>new and improved user experience </a:t>
            </a:r>
            <a:r>
              <a:rPr lang="en-US" sz="900"/>
              <a:t>for Communities.</a:t>
            </a:r>
            <a:endParaRPr lang="en-US" sz="900" b="1"/>
          </a:p>
          <a:p>
            <a:endParaRPr lang="en-US"/>
          </a:p>
        </p:txBody>
      </p:sp>
      <p:sp>
        <p:nvSpPr>
          <p:cNvPr id="4" name="Date Placeholder 3"/>
          <p:cNvSpPr>
            <a:spLocks noGrp="1"/>
          </p:cNvSpPr>
          <p:nvPr>
            <p:ph type="dt" idx="10"/>
          </p:nvPr>
        </p:nvSpPr>
        <p:spPr>
          <a:xfrm>
            <a:off x="3970938" y="0"/>
            <a:ext cx="3037840" cy="464820"/>
          </a:xfrm>
          <a:prstGeom prst="rect">
            <a:avLst/>
          </a:prstGeom>
        </p:spPr>
        <p:txBody>
          <a:bodyPr/>
          <a:lstStyle/>
          <a:p>
            <a:fld id="{06C18626-F474-479E-937A-543AA55347B1}" type="datetime8">
              <a:rPr lang="en-US" smtClean="0"/>
              <a:t>11/3/2019 2:30 PM</a:t>
            </a:fld>
            <a:endParaRPr lang="en-US"/>
          </a:p>
        </p:txBody>
      </p:sp>
      <p:sp>
        <p:nvSpPr>
          <p:cNvPr id="7" name="Slide Number Placeholder 6"/>
          <p:cNvSpPr>
            <a:spLocks noGrp="1"/>
          </p:cNvSpPr>
          <p:nvPr>
            <p:ph type="sldNum" sz="quarter" idx="12"/>
          </p:nvPr>
        </p:nvSpPr>
        <p:spPr>
          <a:xfrm>
            <a:off x="6309359" y="8829967"/>
            <a:ext cx="699418" cy="464820"/>
          </a:xfrm>
          <a:prstGeom prst="rect">
            <a:avLst/>
          </a:prstGeom>
        </p:spPr>
        <p:txBody>
          <a:bodyPr/>
          <a:lstStyle/>
          <a:p>
            <a:fld id="{8B263312-38AA-4E1E-B2B5-0F8F122B24FE}" type="slidenum">
              <a:rPr lang="en-US" smtClean="0"/>
              <a:pPr/>
              <a:t>11</a:t>
            </a:fld>
            <a:endParaRPr lang="en-US"/>
          </a:p>
        </p:txBody>
      </p:sp>
      <p:sp>
        <p:nvSpPr>
          <p:cNvPr id="6" name="Footer Placeholder 5"/>
          <p:cNvSpPr>
            <a:spLocks noGrp="1"/>
          </p:cNvSpPr>
          <p:nvPr>
            <p:ph type="ftr" sz="quarter" idx="13"/>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2038425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5CD2277-7C1A-43CA-8676-87B24AD584BD}"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05929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11/3/2019 2:30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8793162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720764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31492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7345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1499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3585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08834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117270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381915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675211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13898796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1060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856358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14279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65886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319982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400543165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31290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40666972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2170469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4826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359252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alphaModFix amt="20000"/>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79570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14904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80875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21261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830863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311103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3" orient="horz" pos="1910" userDrawn="1">
          <p15:clr>
            <a:srgbClr val="5ACBF0"/>
          </p15:clr>
        </p15:guide>
        <p15:guide id="4" orient="horz" pos="2505" userDrawn="1">
          <p15:clr>
            <a:srgbClr val="5ACBF0"/>
          </p15:clr>
        </p15:guide>
        <p15:guide id="5" pos="384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userDrawn="1">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2037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D47C6F66-CC29-4F66-9643-C652E6794768}"/>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4697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2852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descr="Microsoft Ignite cube graphic">
            <a:extLst>
              <a:ext uri="{FF2B5EF4-FFF2-40B4-BE49-F238E27FC236}">
                <a16:creationId xmlns:a16="http://schemas.microsoft.com/office/drawing/2014/main" id="{5FE3E21F-3B29-45AF-A62E-40AAF2B12C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76054" y="0"/>
            <a:ext cx="8115946" cy="6858000"/>
          </a:xfrm>
          <a:prstGeom prst="rect">
            <a:avLst/>
          </a:prstGeom>
        </p:spPr>
      </p:pic>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55325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Microsoft Ignite cube graphic">
            <a:extLst>
              <a:ext uri="{FF2B5EF4-FFF2-40B4-BE49-F238E27FC236}">
                <a16:creationId xmlns:a16="http://schemas.microsoft.com/office/drawing/2014/main" id="{87E693D7-9346-4760-B3C6-BF5E7E96456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533852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26204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57904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42296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03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02894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2349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100307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5124203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214854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42046980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38451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421599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37959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24199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1424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20311572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3315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043129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3546906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835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3163E2A-0F0F-4D30-BA3B-64D7F94B8B5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25505" y="-10888"/>
            <a:ext cx="7666496" cy="6881401"/>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52161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Microsoft Ignite cube graphic">
            <a:extLst>
              <a:ext uri="{FF2B5EF4-FFF2-40B4-BE49-F238E27FC236}">
                <a16:creationId xmlns:a16="http://schemas.microsoft.com/office/drawing/2014/main" id="{8B979EA3-9237-4885-9E01-A134FAE63FE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73139" y="-1"/>
            <a:ext cx="4318861" cy="6858001"/>
          </a:xfrm>
          <a:prstGeom prst="rect">
            <a:avLst/>
          </a:prstGeom>
        </p:spPr>
      </p:pic>
    </p:spTree>
    <p:extLst>
      <p:ext uri="{BB962C8B-B14F-4D97-AF65-F5344CB8AC3E}">
        <p14:creationId xmlns:p14="http://schemas.microsoft.com/office/powerpoint/2010/main" val="320782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3098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39433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604576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1291912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54128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265236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8314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975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84200" y="2425780"/>
            <a:ext cx="4140200"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84200" y="3962400"/>
            <a:ext cx="41402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237968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8" name="MS logo white - EMF" descr="Microsoft logo white text version">
            <a:extLst>
              <a:ext uri="{FF2B5EF4-FFF2-40B4-BE49-F238E27FC236}">
                <a16:creationId xmlns:a16="http://schemas.microsoft.com/office/drawing/2014/main" id="{CEC508C3-17C5-4527-A00C-7B974C95D11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329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5818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8737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3670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4885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42818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5479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66671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3585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04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043967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987449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268353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201041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854159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633274561"/>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151144"/>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25223795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3262731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790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160520" cy="338554"/>
          </a:xfrm>
          <a:noFill/>
        </p:spPr>
        <p:txBody>
          <a:bodyPr wrap="square" lIns="0" tIns="0" rIns="0" bIns="0">
            <a:no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1098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4160520" cy="498598"/>
          </a:xfrm>
          <a:noFill/>
        </p:spPr>
        <p:txBody>
          <a:bodyPr wrap="square" lIns="0" tIns="0" rIns="0" bIns="0" anchor="b"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1"/>
            <a:ext cx="6857999" cy="6858000"/>
          </a:xfrm>
          <a:prstGeom prst="rect">
            <a:avLst/>
          </a:prstGeom>
        </p:spPr>
      </p:pic>
    </p:spTree>
    <p:extLst>
      <p:ext uri="{BB962C8B-B14F-4D97-AF65-F5344CB8AC3E}">
        <p14:creationId xmlns:p14="http://schemas.microsoft.com/office/powerpoint/2010/main" val="169275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864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3478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98429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164992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176862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92311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1043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368780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Picture 7" descr="Microsoft Ignite cube graphic">
            <a:extLst>
              <a:ext uri="{FF2B5EF4-FFF2-40B4-BE49-F238E27FC236}">
                <a16:creationId xmlns:a16="http://schemas.microsoft.com/office/drawing/2014/main" id="{1F0180E0-8AEF-4805-B05D-B6A240DA0D30}"/>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00582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4967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6.xml"/><Relationship Id="rId18" Type="http://schemas.openxmlformats.org/officeDocument/2006/relationships/slideLayout" Target="../slideLayouts/slideLayout81.xml"/><Relationship Id="rId26" Type="http://schemas.openxmlformats.org/officeDocument/2006/relationships/slideLayout" Target="../slideLayouts/slideLayout89.xml"/><Relationship Id="rId3" Type="http://schemas.openxmlformats.org/officeDocument/2006/relationships/slideLayout" Target="../slideLayouts/slideLayout66.xml"/><Relationship Id="rId21" Type="http://schemas.openxmlformats.org/officeDocument/2006/relationships/slideLayout" Target="../slideLayouts/slideLayout84.xml"/><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5" Type="http://schemas.openxmlformats.org/officeDocument/2006/relationships/slideLayout" Target="../slideLayouts/slideLayout88.xml"/><Relationship Id="rId33" Type="http://schemas.openxmlformats.org/officeDocument/2006/relationships/image" Target="../media/image1.emf"/><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slideLayout" Target="../slideLayouts/slideLayout83.xml"/><Relationship Id="rId29" Type="http://schemas.openxmlformats.org/officeDocument/2006/relationships/slideLayout" Target="../slideLayouts/slideLayout92.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24" Type="http://schemas.openxmlformats.org/officeDocument/2006/relationships/slideLayout" Target="../slideLayouts/slideLayout87.xml"/><Relationship Id="rId32" Type="http://schemas.openxmlformats.org/officeDocument/2006/relationships/theme" Target="../theme/theme3.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23" Type="http://schemas.openxmlformats.org/officeDocument/2006/relationships/slideLayout" Target="../slideLayouts/slideLayout86.xml"/><Relationship Id="rId28" Type="http://schemas.openxmlformats.org/officeDocument/2006/relationships/slideLayout" Target="../slideLayouts/slideLayout91.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31" Type="http://schemas.openxmlformats.org/officeDocument/2006/relationships/slideLayout" Target="../slideLayouts/slideLayout94.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 Id="rId22" Type="http://schemas.openxmlformats.org/officeDocument/2006/relationships/slideLayout" Target="../slideLayouts/slideLayout85.xml"/><Relationship Id="rId27" Type="http://schemas.openxmlformats.org/officeDocument/2006/relationships/slideLayout" Target="../slideLayouts/slideLayout90.xml"/><Relationship Id="rId30" Type="http://schemas.openxmlformats.org/officeDocument/2006/relationships/slideLayout" Target="../slideLayouts/slideLayout93.xml"/><Relationship Id="rId8"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07.xml"/><Relationship Id="rId18" Type="http://schemas.openxmlformats.org/officeDocument/2006/relationships/slideLayout" Target="../slideLayouts/slideLayout112.xml"/><Relationship Id="rId26" Type="http://schemas.openxmlformats.org/officeDocument/2006/relationships/slideLayout" Target="../slideLayouts/slideLayout120.xml"/><Relationship Id="rId3" Type="http://schemas.openxmlformats.org/officeDocument/2006/relationships/slideLayout" Target="../slideLayouts/slideLayout97.xml"/><Relationship Id="rId21" Type="http://schemas.openxmlformats.org/officeDocument/2006/relationships/slideLayout" Target="../slideLayouts/slideLayout115.xml"/><Relationship Id="rId34" Type="http://schemas.openxmlformats.org/officeDocument/2006/relationships/image" Target="../media/image1.emf"/><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5" Type="http://schemas.openxmlformats.org/officeDocument/2006/relationships/slideLayout" Target="../slideLayouts/slideLayout119.xml"/><Relationship Id="rId33" Type="http://schemas.openxmlformats.org/officeDocument/2006/relationships/theme" Target="../theme/theme4.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20" Type="http://schemas.openxmlformats.org/officeDocument/2006/relationships/slideLayout" Target="../slideLayouts/slideLayout114.xml"/><Relationship Id="rId29" Type="http://schemas.openxmlformats.org/officeDocument/2006/relationships/slideLayout" Target="../slideLayouts/slideLayout123.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24" Type="http://schemas.openxmlformats.org/officeDocument/2006/relationships/slideLayout" Target="../slideLayouts/slideLayout118.xml"/><Relationship Id="rId32" Type="http://schemas.openxmlformats.org/officeDocument/2006/relationships/slideLayout" Target="../slideLayouts/slideLayout126.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23" Type="http://schemas.openxmlformats.org/officeDocument/2006/relationships/slideLayout" Target="../slideLayouts/slideLayout117.xml"/><Relationship Id="rId28" Type="http://schemas.openxmlformats.org/officeDocument/2006/relationships/slideLayout" Target="../slideLayouts/slideLayout122.xml"/><Relationship Id="rId10" Type="http://schemas.openxmlformats.org/officeDocument/2006/relationships/slideLayout" Target="../slideLayouts/slideLayout104.xml"/><Relationship Id="rId19" Type="http://schemas.openxmlformats.org/officeDocument/2006/relationships/slideLayout" Target="../slideLayouts/slideLayout113.xml"/><Relationship Id="rId31" Type="http://schemas.openxmlformats.org/officeDocument/2006/relationships/slideLayout" Target="../slideLayouts/slideLayout125.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 Id="rId22" Type="http://schemas.openxmlformats.org/officeDocument/2006/relationships/slideLayout" Target="../slideLayouts/slideLayout116.xml"/><Relationship Id="rId27" Type="http://schemas.openxmlformats.org/officeDocument/2006/relationships/slideLayout" Target="../slideLayouts/slideLayout121.xml"/><Relationship Id="rId30" Type="http://schemas.openxmlformats.org/officeDocument/2006/relationships/slideLayout" Target="../slideLayouts/slideLayout124.xml"/><Relationship Id="rId8"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32" r:id="rId1"/>
    <p:sldLayoutId id="2147484577" r:id="rId2"/>
    <p:sldLayoutId id="2147484610" r:id="rId3"/>
    <p:sldLayoutId id="2147484833" r:id="rId4"/>
    <p:sldLayoutId id="2147484834" r:id="rId5"/>
    <p:sldLayoutId id="2147484710" r:id="rId6"/>
    <p:sldLayoutId id="2147484240" r:id="rId7"/>
    <p:sldLayoutId id="2147484736" r:id="rId8"/>
    <p:sldLayoutId id="2147484474" r:id="rId9"/>
    <p:sldLayoutId id="2147484639" r:id="rId10"/>
    <p:sldLayoutId id="2147484603" r:id="rId11"/>
    <p:sldLayoutId id="2147484751" r:id="rId12"/>
    <p:sldLayoutId id="2147484752" r:id="rId13"/>
    <p:sldLayoutId id="2147484777" r:id="rId14"/>
    <p:sldLayoutId id="2147484835" r:id="rId15"/>
    <p:sldLayoutId id="2147484836" r:id="rId16"/>
    <p:sldLayoutId id="2147484837" r:id="rId17"/>
    <p:sldLayoutId id="2147484838" r:id="rId18"/>
    <p:sldLayoutId id="2147484839" r:id="rId19"/>
    <p:sldLayoutId id="2147484783" r:id="rId20"/>
    <p:sldLayoutId id="2147484784" r:id="rId21"/>
    <p:sldLayoutId id="2147484785" r:id="rId22"/>
    <p:sldLayoutId id="2147484786" r:id="rId23"/>
    <p:sldLayoutId id="2147484787" r:id="rId24"/>
    <p:sldLayoutId id="2147484249" r:id="rId25"/>
    <p:sldLayoutId id="2147484584" r:id="rId26"/>
    <p:sldLayoutId id="2147484671" r:id="rId27"/>
    <p:sldLayoutId id="2147484673" r:id="rId28"/>
    <p:sldLayoutId id="2147484585" r:id="rId29"/>
    <p:sldLayoutId id="2147484299" r:id="rId30"/>
    <p:sldLayoutId id="2147484263" r:id="rId31"/>
    <p:sldLayoutId id="2147484908"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237335655"/>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844" r:id="rId4"/>
    <p:sldLayoutId id="2147484845" r:id="rId5"/>
    <p:sldLayoutId id="2147484846" r:id="rId6"/>
    <p:sldLayoutId id="2147484847" r:id="rId7"/>
    <p:sldLayoutId id="2147484848" r:id="rId8"/>
    <p:sldLayoutId id="2147484849" r:id="rId9"/>
    <p:sldLayoutId id="2147484850" r:id="rId10"/>
    <p:sldLayoutId id="2147484851" r:id="rId11"/>
    <p:sldLayoutId id="2147484852" r:id="rId12"/>
    <p:sldLayoutId id="2147484853" r:id="rId13"/>
    <p:sldLayoutId id="2147484854" r:id="rId14"/>
    <p:sldLayoutId id="2147484855" r:id="rId15"/>
    <p:sldLayoutId id="2147484856" r:id="rId16"/>
    <p:sldLayoutId id="2147484857" r:id="rId17"/>
    <p:sldLayoutId id="2147484858" r:id="rId18"/>
    <p:sldLayoutId id="2147484859" r:id="rId19"/>
    <p:sldLayoutId id="2147484860" r:id="rId20"/>
    <p:sldLayoutId id="2147484861" r:id="rId21"/>
    <p:sldLayoutId id="2147484862" r:id="rId22"/>
    <p:sldLayoutId id="2147484863" r:id="rId23"/>
    <p:sldLayoutId id="2147484864" r:id="rId24"/>
    <p:sldLayoutId id="2147484865" r:id="rId25"/>
    <p:sldLayoutId id="2147484866" r:id="rId26"/>
    <p:sldLayoutId id="2147484867" r:id="rId27"/>
    <p:sldLayoutId id="2147484868" r:id="rId28"/>
    <p:sldLayoutId id="2147484869" r:id="rId29"/>
    <p:sldLayoutId id="2147484870" r:id="rId30"/>
    <p:sldLayoutId id="214748487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9163514"/>
      </p:ext>
    </p:extLst>
  </p:cSld>
  <p:clrMap bg1="dk1" tx1="lt1" bg2="dk2" tx2="lt2" accent1="accent1" accent2="accent2" accent3="accent3" accent4="accent4" accent5="accent5" accent6="accent6" hlink="hlink" folHlink="folHlink"/>
  <p:sldLayoutIdLst>
    <p:sldLayoutId id="2147484873" r:id="rId1"/>
    <p:sldLayoutId id="2147484874" r:id="rId2"/>
    <p:sldLayoutId id="2147484904" r:id="rId3"/>
    <p:sldLayoutId id="2147484905"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906" r:id="rId22"/>
    <p:sldLayoutId id="2147484907"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5521566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4909" r:id="rId26"/>
    <p:sldLayoutId id="2147483686" r:id="rId27"/>
    <p:sldLayoutId id="2147483687" r:id="rId28"/>
    <p:sldLayoutId id="2147483688" r:id="rId29"/>
    <p:sldLayoutId id="2147483689" r:id="rId30"/>
    <p:sldLayoutId id="2147483690" r:id="rId31"/>
    <p:sldLayoutId id="2147483691"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8.xml"/><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hyperlink" Target="https://techcommunity.microsoft.com/t5/Office-365-Blog/User-Activity-based-Expiration-Policy-for-Office-365-groups-is/ba-p/942877" TargetMode="External"/><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t.co/Uf3KAIjhkq?amp=1"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63.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27.sv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jpeg"/></Relationships>
</file>

<file path=ppt/slides/_rels/slide20.xml.rels><?xml version="1.0" encoding="UTF-8" standalone="yes"?>
<Relationships xmlns="http://schemas.openxmlformats.org/package/2006/relationships"><Relationship Id="rId8" Type="http://schemas.openxmlformats.org/officeDocument/2006/relationships/hyperlink" Target="https://aka.ms/Ignite/Sessions/THR3083" TargetMode="External"/><Relationship Id="rId13" Type="http://schemas.openxmlformats.org/officeDocument/2006/relationships/hyperlink" Target="https://aka.ms/Ignite/Sessions/BRK2052" TargetMode="External"/><Relationship Id="rId3" Type="http://schemas.openxmlformats.org/officeDocument/2006/relationships/hyperlink" Target="https://aka.ms/Ignite/Sessions/BRK2056" TargetMode="External"/><Relationship Id="rId7" Type="http://schemas.openxmlformats.org/officeDocument/2006/relationships/hyperlink" Target="https://aka.ms/Ignite/Sessions/BRK2058" TargetMode="External"/><Relationship Id="rId12" Type="http://schemas.openxmlformats.org/officeDocument/2006/relationships/hyperlink" Target="https://aka.ms/Ignite/Sessions/BRK2233" TargetMode="External"/><Relationship Id="rId2" Type="http://schemas.openxmlformats.org/officeDocument/2006/relationships/notesSlide" Target="../notesSlides/notesSlide15.xml"/><Relationship Id="rId1" Type="http://schemas.openxmlformats.org/officeDocument/2006/relationships/slideLayout" Target="../slideLayouts/slideLayout58.xml"/><Relationship Id="rId6" Type="http://schemas.openxmlformats.org/officeDocument/2006/relationships/hyperlink" Target="https://aka.ms/Ignite/Sessions/BRK3264" TargetMode="External"/><Relationship Id="rId11" Type="http://schemas.openxmlformats.org/officeDocument/2006/relationships/hyperlink" Target="https://aka.ms/Ignite/Sessions/THR2251" TargetMode="External"/><Relationship Id="rId5" Type="http://schemas.openxmlformats.org/officeDocument/2006/relationships/hyperlink" Target="https://aka.ms/Ignite/Sessions/BRK2210" TargetMode="External"/><Relationship Id="rId10" Type="http://schemas.openxmlformats.org/officeDocument/2006/relationships/hyperlink" Target="https://aka.ms/Ignite/Sessions/THR3043" TargetMode="External"/><Relationship Id="rId4" Type="http://schemas.openxmlformats.org/officeDocument/2006/relationships/hyperlink" Target="https://aka.ms/Ignite/Sessions/ADM20" TargetMode="External"/><Relationship Id="rId9" Type="http://schemas.openxmlformats.org/officeDocument/2006/relationships/hyperlink" Target="https://aka.ms/Ignite/Sessions/THR2091"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hyperlink" Target="https://aka.ms/GroupsSS" TargetMode="External"/><Relationship Id="rId7" Type="http://schemas.openxmlformats.org/officeDocument/2006/relationships/hyperlink" Target="https://aka.ms/M365TCBlog" TargetMode="External"/><Relationship Id="rId2" Type="http://schemas.openxmlformats.org/officeDocument/2006/relationships/hyperlink" Target="https://aka.ms/GroupsGP" TargetMode="External"/><Relationship Id="rId1" Type="http://schemas.openxmlformats.org/officeDocument/2006/relationships/slideLayout" Target="../slideLayouts/slideLayout107.xml"/><Relationship Id="rId6" Type="http://schemas.openxmlformats.org/officeDocument/2006/relationships/hyperlink" Target="https://aka.ms/M365TC" TargetMode="External"/><Relationship Id="rId5" Type="http://schemas.openxmlformats.org/officeDocument/2006/relationships/hyperlink" Target="https://aka.ms/UsageAnalytics" TargetMode="External"/><Relationship Id="rId4" Type="http://schemas.openxmlformats.org/officeDocument/2006/relationships/hyperlink" Target="https://microsoft.com/FastTrac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0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20.xml"/><Relationship Id="rId5" Type="http://schemas.openxmlformats.org/officeDocument/2006/relationships/image" Target="../media/image23.jpe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9.xml"/></Relationships>
</file>

<file path=ppt/slides/_rels/slide2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1.xml"/></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1.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01.xml"/></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1.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9.xml"/><Relationship Id="rId4" Type="http://schemas.openxmlformats.org/officeDocument/2006/relationships/image" Target="../media/image27.svg"/></Relationships>
</file>

<file path=ppt/slides/_rels/slide5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jp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3.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sv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s>
</file>

<file path=ppt/slides/_rels/slide8.xml.rels><?xml version="1.0" encoding="UTF-8" standalone="yes"?>
<Relationships xmlns="http://schemas.openxmlformats.org/package/2006/relationships"><Relationship Id="rId8" Type="http://schemas.openxmlformats.org/officeDocument/2006/relationships/hyperlink" Target="https://support.office.com/article/Guest-access-to-Office-365-groups-Admin-Help-7c713d74-a144-4eab-92e7-d50df526ff96?ui=en-US&amp;rs=en-US&amp;ad=US" TargetMode="External"/><Relationship Id="rId3" Type="http://schemas.openxmlformats.org/officeDocument/2006/relationships/hyperlink" Target="https://support.office.com/article/Manage-who-can-create-Office-365-Groups-4c46c8cb-17d0-44b5-9776-005fced8e618?ui=en-US&amp;rs=en-US&amp;ad=US" TargetMode="External"/><Relationship Id="rId7" Type="http://schemas.openxmlformats.org/officeDocument/2006/relationships/hyperlink" Target="https://support.office.com/article/Office-365-Group-Expiration-Policy-8d253fe5-0e09-4b3c-8b5e-f48def064733?ui=en-US&amp;rs=en-US&amp;ad=US" TargetMode="External"/><Relationship Id="rId12"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support.office.com/article/Office-365-Groups-Naming-Policy-6ceca4d3-cad1-4532-9f0f-d469dfbbb552" TargetMode="External"/><Relationship Id="rId11" Type="http://schemas.openxmlformats.org/officeDocument/2006/relationships/image" Target="../media/image57.svg"/><Relationship Id="rId5" Type="http://schemas.openxmlformats.org/officeDocument/2006/relationships/hyperlink" Target="https://support.office.com/article/Overview-of-retention-policies-5e377752-700d-4870-9b6d-12bfc12d2423?ui=en-US&amp;rs=en-US&amp;ad=US" TargetMode="External"/><Relationship Id="rId10" Type="http://schemas.openxmlformats.org/officeDocument/2006/relationships/image" Target="../media/image56.png"/><Relationship Id="rId4" Type="http://schemas.openxmlformats.org/officeDocument/2006/relationships/hyperlink" Target="https://support.office.com/article/Restore-a-deleted-Office-365-Group-b7c66b59-657a-4e1a-8aa0-8163b1f4eb54?ui=en-US&amp;rs=en-001&amp;ad=US" TargetMode="External"/><Relationship Id="rId9" Type="http://schemas.openxmlformats.org/officeDocument/2006/relationships/hyperlink" Target="https://support.office.com/article/Office-365-Reports-in-the-admin-center-Office-365-groups-a27f1a99-3557-4f85-9560-a28e3d822a4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37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End User Innovation</a:t>
            </a:r>
          </a:p>
        </p:txBody>
      </p:sp>
      <p:sp>
        <p:nvSpPr>
          <p:cNvPr id="4" name="Text Placeholder 3"/>
          <p:cNvSpPr>
            <a:spLocks noGrp="1"/>
          </p:cNvSpPr>
          <p:nvPr>
            <p:ph type="body" sz="quarter" idx="12"/>
          </p:nvPr>
        </p:nvSpPr>
        <p:spPr/>
        <p:txBody>
          <a:bodyPr/>
          <a:lstStyle/>
          <a:p>
            <a:r>
              <a:rPr lang="en-US"/>
              <a:t>Demo</a:t>
            </a:r>
          </a:p>
        </p:txBody>
      </p:sp>
    </p:spTree>
    <p:extLst>
      <p:ext uri="{BB962C8B-B14F-4D97-AF65-F5344CB8AC3E}">
        <p14:creationId xmlns:p14="http://schemas.microsoft.com/office/powerpoint/2010/main" val="20320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8CB15587-54BA-4B4A-89A0-BA52310AA9B7}"/>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B5AC352-6BF0-4477-8220-CCB6AD146DCB}"/>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4199A3C2-7B52-491A-ACED-B041EC7B4F3C}"/>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End User Innovation</a:t>
            </a:r>
            <a:endParaRPr lang="en-US" sz="2000"/>
          </a:p>
        </p:txBody>
      </p:sp>
      <p:sp>
        <p:nvSpPr>
          <p:cNvPr id="3" name="Text Placeholder 2"/>
          <p:cNvSpPr>
            <a:spLocks noGrp="1"/>
          </p:cNvSpPr>
          <p:nvPr>
            <p:ph type="body" sz="quarter" idx="10"/>
          </p:nvPr>
        </p:nvSpPr>
        <p:spPr>
          <a:xfrm>
            <a:off x="955282" y="2828547"/>
            <a:ext cx="2795467" cy="3447098"/>
          </a:xfrm>
        </p:spPr>
        <p:txBody>
          <a:bodyPr/>
          <a:lstStyle/>
          <a:p>
            <a:r>
              <a:rPr lang="en-US" sz="1400"/>
              <a:t>Groups hub </a:t>
            </a:r>
            <a:r>
              <a:rPr lang="en-US" sz="1400" b="1"/>
              <a:t>pending membership</a:t>
            </a:r>
          </a:p>
          <a:p>
            <a:endParaRPr lang="en-US" sz="1400"/>
          </a:p>
          <a:p>
            <a:r>
              <a:rPr lang="en-US" sz="1400"/>
              <a:t>Search for Group Members on the Group Card</a:t>
            </a:r>
          </a:p>
          <a:p>
            <a:endParaRPr lang="en-US" sz="1400"/>
          </a:p>
          <a:p>
            <a:r>
              <a:rPr lang="en-US" sz="1400" b="1"/>
              <a:t>Actionable emails </a:t>
            </a:r>
            <a:r>
              <a:rPr lang="en-US" sz="1400"/>
              <a:t>for member approval on web/mobile</a:t>
            </a:r>
          </a:p>
          <a:p>
            <a:endParaRPr lang="en-US" sz="1400"/>
          </a:p>
          <a:p>
            <a:r>
              <a:rPr lang="en-US" sz="1400"/>
              <a:t>Microsoft Teams </a:t>
            </a:r>
            <a:r>
              <a:rPr lang="en-US" sz="1400" b="1"/>
              <a:t>mobile member management</a:t>
            </a:r>
          </a:p>
          <a:p>
            <a:endParaRPr lang="en-US" sz="1400"/>
          </a:p>
          <a:p>
            <a:r>
              <a:rPr lang="en-US" sz="1400"/>
              <a:t>Multi-team support for </a:t>
            </a:r>
            <a:r>
              <a:rPr lang="en-US" sz="1400" err="1"/>
              <a:t>FirstLine</a:t>
            </a:r>
            <a:endParaRPr lang="en-US" sz="1400"/>
          </a:p>
          <a:p>
            <a:endParaRPr lang="en-US" sz="1400"/>
          </a:p>
          <a:p>
            <a:r>
              <a:rPr lang="en-US" sz="1400"/>
              <a:t>Planner link to Groups Hub</a:t>
            </a:r>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741397" y="2827768"/>
            <a:ext cx="2772982"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Use Outlook Desktop to </a:t>
            </a:r>
            <a:r>
              <a:rPr lang="en-US" sz="1400" b="1" dirty="0"/>
              <a:t>drag and drop</a:t>
            </a:r>
            <a:r>
              <a:rPr lang="en-US" sz="1400" dirty="0"/>
              <a:t> emails to a Group Mailbox (move or copy)</a:t>
            </a:r>
          </a:p>
          <a:p>
            <a:endParaRPr lang="en-US" sz="1400" dirty="0"/>
          </a:p>
          <a:p>
            <a:r>
              <a:rPr lang="en-US" sz="1400" dirty="0"/>
              <a:t>Calendar entries can be owned by a Group Calendar and include selected invitees</a:t>
            </a:r>
          </a:p>
          <a:p>
            <a:endParaRPr lang="en-US" sz="1400" dirty="0"/>
          </a:p>
          <a:p>
            <a:r>
              <a:rPr lang="en-US" sz="1400" dirty="0"/>
              <a:t>Support for </a:t>
            </a:r>
            <a:r>
              <a:rPr lang="en-US" sz="1400" b="1" dirty="0"/>
              <a:t>Group Calendar on iOS</a:t>
            </a:r>
          </a:p>
          <a:p>
            <a:endParaRPr lang="en-US" sz="1400" dirty="0"/>
          </a:p>
          <a:p>
            <a:r>
              <a:rPr lang="en-US" sz="1400" dirty="0"/>
              <a:t>Teams channel moderation</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5834"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Teamwork</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7214" y="2298492"/>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Member Management</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68152" y="2309275"/>
            <a:ext cx="2996012"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Employee Engagement</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525980" y="2840322"/>
            <a:ext cx="2718423" cy="284385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Receive </a:t>
            </a:r>
            <a:r>
              <a:rPr lang="en-US" sz="1400" b="1" dirty="0"/>
              <a:t>personal copies </a:t>
            </a:r>
            <a:r>
              <a:rPr lang="en-US" sz="1400" dirty="0"/>
              <a:t>of email sent to a Group Mailbox</a:t>
            </a:r>
          </a:p>
          <a:p>
            <a:endParaRPr lang="en-US" sz="1400" b="1" dirty="0"/>
          </a:p>
          <a:p>
            <a:r>
              <a:rPr lang="en-US" sz="1400" b="1" dirty="0"/>
              <a:t>SharePoint</a:t>
            </a:r>
            <a:r>
              <a:rPr lang="en-US" sz="1400" dirty="0"/>
              <a:t> as a default files storage location</a:t>
            </a:r>
          </a:p>
          <a:p>
            <a:endParaRPr lang="en-US" sz="1400" dirty="0"/>
          </a:p>
          <a:p>
            <a:r>
              <a:rPr lang="en-US" sz="1400" dirty="0"/>
              <a:t>Deeper integration for </a:t>
            </a:r>
            <a:r>
              <a:rPr lang="en-US" sz="1400" b="1" dirty="0"/>
              <a:t>Live Events </a:t>
            </a:r>
            <a:r>
              <a:rPr lang="en-US" sz="1400" dirty="0"/>
              <a:t>leveraging Microsoft Stream</a:t>
            </a:r>
          </a:p>
          <a:p>
            <a:endParaRPr lang="en-US" sz="1400" dirty="0"/>
          </a:p>
          <a:p>
            <a:r>
              <a:rPr lang="en-US" sz="1400" dirty="0"/>
              <a:t>Create </a:t>
            </a:r>
            <a:r>
              <a:rPr lang="en-US" sz="1400" b="1" dirty="0"/>
              <a:t>announcements</a:t>
            </a:r>
            <a:r>
              <a:rPr lang="en-US" sz="1400" dirty="0"/>
              <a:t> in Teams channels</a:t>
            </a:r>
          </a:p>
        </p:txBody>
      </p:sp>
      <p:sp>
        <p:nvSpPr>
          <p:cNvPr id="4" name="Oval 3">
            <a:extLst>
              <a:ext uri="{FF2B5EF4-FFF2-40B4-BE49-F238E27FC236}">
                <a16:creationId xmlns:a16="http://schemas.microsoft.com/office/drawing/2014/main" id="{825BF0C0-EC31-4CD4-B544-2EB1D62C1248}"/>
              </a:ext>
            </a:extLst>
          </p:cNvPr>
          <p:cNvSpPr/>
          <p:nvPr/>
        </p:nvSpPr>
        <p:spPr bwMode="auto">
          <a:xfrm>
            <a:off x="729626"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17647ECC-2E50-49A7-9935-80BB048E922A}"/>
              </a:ext>
            </a:extLst>
          </p:cNvPr>
          <p:cNvSpPr/>
          <p:nvPr/>
        </p:nvSpPr>
        <p:spPr bwMode="auto">
          <a:xfrm>
            <a:off x="729626" y="33569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3986CD6-B915-4F54-B88A-591FEB28C0B7}"/>
              </a:ext>
            </a:extLst>
          </p:cNvPr>
          <p:cNvSpPr/>
          <p:nvPr/>
        </p:nvSpPr>
        <p:spPr bwMode="auto">
          <a:xfrm>
            <a:off x="729626" y="4134690"/>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4AF28F62-43AD-42DB-9D28-C5E270A6901C}"/>
              </a:ext>
            </a:extLst>
          </p:cNvPr>
          <p:cNvSpPr/>
          <p:nvPr/>
        </p:nvSpPr>
        <p:spPr bwMode="auto">
          <a:xfrm>
            <a:off x="729626" y="4838213"/>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5C1996DD-BDC2-45AF-B2B8-3C33FB0DE11D}"/>
              </a:ext>
            </a:extLst>
          </p:cNvPr>
          <p:cNvSpPr/>
          <p:nvPr/>
        </p:nvSpPr>
        <p:spPr bwMode="auto">
          <a:xfrm>
            <a:off x="4519301"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6D01B793-2199-4BAB-8FE7-225E5C731AFD}"/>
              </a:ext>
            </a:extLst>
          </p:cNvPr>
          <p:cNvSpPr/>
          <p:nvPr/>
        </p:nvSpPr>
        <p:spPr bwMode="auto">
          <a:xfrm>
            <a:off x="4519301" y="3809472"/>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18782EE3-DA57-48DE-AE26-3F6F99DDE67D}"/>
              </a:ext>
            </a:extLst>
          </p:cNvPr>
          <p:cNvSpPr/>
          <p:nvPr/>
        </p:nvSpPr>
        <p:spPr bwMode="auto">
          <a:xfrm>
            <a:off x="4519301" y="474400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9F719D1F-EC34-4C7F-870A-57FAF814918A}"/>
              </a:ext>
            </a:extLst>
          </p:cNvPr>
          <p:cNvSpPr/>
          <p:nvPr/>
        </p:nvSpPr>
        <p:spPr bwMode="auto">
          <a:xfrm>
            <a:off x="8291013" y="2873528"/>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40510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up)">
                                      <p:cBhvr>
                                        <p:cTn id="10" dur="500"/>
                                        <p:tgtEl>
                                          <p:spTgt spid="2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up)">
                                      <p:cBhvr>
                                        <p:cTn id="13" dur="500"/>
                                        <p:tgtEl>
                                          <p:spTgt spid="19"/>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wipe(up)">
                                      <p:cBhvr>
                                        <p:cTn id="16" dur="500"/>
                                        <p:tgtEl>
                                          <p:spTgt spid="17"/>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wipe(up)">
                                      <p:cBhvr>
                                        <p:cTn id="31" dur="500"/>
                                        <p:tgtEl>
                                          <p:spTgt spid="3">
                                            <p:txEl>
                                              <p:pRg st="8" end="8"/>
                                            </p:txEl>
                                          </p:spTgt>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wipe(up)">
                                      <p:cBhvr>
                                        <p:cTn id="34" dur="500"/>
                                        <p:tgtEl>
                                          <p:spTgt spid="3">
                                            <p:txEl>
                                              <p:pRg st="10" end="10"/>
                                            </p:txEl>
                                          </p:spTgt>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up)">
                                      <p:cBhvr>
                                        <p:cTn id="43" dur="500"/>
                                        <p:tgtEl>
                                          <p:spTgt spid="12"/>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up)">
                                      <p:cBhvr>
                                        <p:cTn id="46" dur="500"/>
                                        <p:tgtEl>
                                          <p:spTgt spid="14"/>
                                        </p:tgtEl>
                                      </p:cBhvr>
                                    </p:animEffect>
                                  </p:childTnLst>
                                </p:cTn>
                              </p:par>
                              <p:par>
                                <p:cTn id="47" presetID="22" presetClass="entr" presetSubtype="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1"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7"/>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9" grpId="0" animBg="1"/>
      <p:bldP spid="17" grpId="0" animBg="1"/>
      <p:bldP spid="3" grpId="0" uiExpand="1" build="p"/>
      <p:bldP spid="6" grpId="0" animBg="1"/>
      <p:bldP spid="5" grpId="0"/>
      <p:bldP spid="10" grpId="0" animBg="1"/>
      <p:bldP spid="12" grpId="0" animBg="1"/>
      <p:bldP spid="14" grpId="0" animBg="1"/>
      <p:bldP spid="16" grpId="0"/>
      <p:bldP spid="4" grpId="0" animBg="1"/>
      <p:bldP spid="7" grpId="0" animBg="1"/>
      <p:bldP spid="8" grpId="0" animBg="1"/>
      <p:bldP spid="9" grpId="0" animBg="1"/>
      <p:bldP spid="11" grpId="0" animBg="1"/>
      <p:bldP spid="24" grpId="0" animBg="1"/>
      <p:bldP spid="26" grpId="0" animBg="1"/>
      <p:bldP spid="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585788"/>
            <a:ext cx="4159950" cy="5683249"/>
          </a:xfrm>
          <a:prstGeom prst="rect">
            <a:avLst/>
          </a:prstGeom>
        </p:spPr>
        <p:txBody>
          <a:bodyPr wrap="square" anchor="ctr">
            <a:normAutofit/>
          </a:bodyPr>
          <a:lstStyle/>
          <a:p>
            <a:r>
              <a:rPr lang="en-US" sz="3600" dirty="0">
                <a:solidFill>
                  <a:schemeClr val="tx1"/>
                </a:solidFill>
              </a:rPr>
              <a:t>Admin Innovation</a:t>
            </a:r>
          </a:p>
        </p:txBody>
      </p:sp>
      <p:pic>
        <p:nvPicPr>
          <p:cNvPr id="3" name="Picture 2" descr="A person sitting in front of a computer&#10;&#10;Description automatically generated">
            <a:extLst>
              <a:ext uri="{FF2B5EF4-FFF2-40B4-BE49-F238E27FC236}">
                <a16:creationId xmlns:a16="http://schemas.microsoft.com/office/drawing/2014/main" id="{C5066CA3-9A93-4906-BD77-E618E703D1FC}"/>
              </a:ext>
            </a:extLst>
          </p:cNvPr>
          <p:cNvPicPr>
            <a:picLocks noChangeAspect="1"/>
          </p:cNvPicPr>
          <p:nvPr/>
        </p:nvPicPr>
        <p:blipFill rotWithShape="1">
          <a:blip r:embed="rId3"/>
          <a:srcRect l="9680" r="23569" b="-1"/>
          <a:stretch/>
        </p:blipFill>
        <p:spPr>
          <a:xfrm>
            <a:off x="5334000" y="10"/>
            <a:ext cx="6858000" cy="6857990"/>
          </a:xfrm>
          <a:prstGeom prst="rect">
            <a:avLst/>
          </a:prstGeom>
          <a:noFill/>
        </p:spPr>
      </p:pic>
    </p:spTree>
    <p:extLst>
      <p:ext uri="{BB962C8B-B14F-4D97-AF65-F5344CB8AC3E}">
        <p14:creationId xmlns:p14="http://schemas.microsoft.com/office/powerpoint/2010/main" val="285488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Admin Innovation</a:t>
            </a:r>
          </a:p>
        </p:txBody>
      </p:sp>
      <p:sp>
        <p:nvSpPr>
          <p:cNvPr id="4" name="Text Placeholder 3"/>
          <p:cNvSpPr>
            <a:spLocks noGrp="1"/>
          </p:cNvSpPr>
          <p:nvPr>
            <p:ph type="body" sz="quarter" idx="12"/>
          </p:nvPr>
        </p:nvSpPr>
        <p:spPr/>
        <p:txBody>
          <a:bodyPr/>
          <a:lstStyle/>
          <a:p>
            <a:r>
              <a:rPr lang="en-US"/>
              <a:t>Demo</a:t>
            </a:r>
          </a:p>
        </p:txBody>
      </p:sp>
    </p:spTree>
    <p:extLst>
      <p:ext uri="{BB962C8B-B14F-4D97-AF65-F5344CB8AC3E}">
        <p14:creationId xmlns:p14="http://schemas.microsoft.com/office/powerpoint/2010/main" val="187473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E4124E-A939-4870-8F6E-FFAD07D67FDD}"/>
              </a:ext>
            </a:extLst>
          </p:cNvPr>
          <p:cNvSpPr/>
          <p:nvPr/>
        </p:nvSpPr>
        <p:spPr bwMode="auto">
          <a:xfrm>
            <a:off x="8374454" y="2326035"/>
            <a:ext cx="2982249"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1CFC17E4-4581-4EA0-A1E6-B8FF2B9B375D}"/>
              </a:ext>
            </a:extLst>
          </p:cNvPr>
          <p:cNvSpPr/>
          <p:nvPr/>
        </p:nvSpPr>
        <p:spPr bwMode="auto">
          <a:xfrm>
            <a:off x="4597781" y="2297713"/>
            <a:ext cx="2996012" cy="4207240"/>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4FE3FA9E-0758-46DA-A112-1DE67B2B0575}"/>
              </a:ext>
            </a:extLst>
          </p:cNvPr>
          <p:cNvSpPr/>
          <p:nvPr/>
        </p:nvSpPr>
        <p:spPr bwMode="auto">
          <a:xfrm>
            <a:off x="817214" y="2314260"/>
            <a:ext cx="2999907" cy="4195678"/>
          </a:xfrm>
          <a:prstGeom prst="rect">
            <a:avLst/>
          </a:prstGeom>
          <a:solidFill>
            <a:schemeClr val="bg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588263" y="457200"/>
            <a:ext cx="11018520" cy="553998"/>
          </a:xfrm>
        </p:spPr>
        <p:txBody>
          <a:bodyPr/>
          <a:lstStyle/>
          <a:p>
            <a:r>
              <a:rPr lang="en-US"/>
              <a:t>Admin Innovation</a:t>
            </a:r>
            <a:endParaRPr lang="en-US" sz="2000"/>
          </a:p>
        </p:txBody>
      </p:sp>
      <p:sp>
        <p:nvSpPr>
          <p:cNvPr id="3" name="Text Placeholder 2"/>
          <p:cNvSpPr>
            <a:spLocks noGrp="1"/>
          </p:cNvSpPr>
          <p:nvPr>
            <p:ph type="body" sz="quarter" idx="10"/>
          </p:nvPr>
        </p:nvSpPr>
        <p:spPr>
          <a:xfrm>
            <a:off x="917359" y="2827768"/>
            <a:ext cx="2788677" cy="3102388"/>
          </a:xfrm>
        </p:spPr>
        <p:txBody>
          <a:bodyPr/>
          <a:lstStyle/>
          <a:p>
            <a:r>
              <a:rPr lang="en-US" sz="1400"/>
              <a:t>Naming policy generally available</a:t>
            </a:r>
          </a:p>
          <a:p>
            <a:endParaRPr lang="en-US" sz="1400"/>
          </a:p>
          <a:p>
            <a:r>
              <a:rPr lang="en-US" sz="1400"/>
              <a:t>Provide expiry notifications in the context of the app</a:t>
            </a:r>
          </a:p>
          <a:p>
            <a:endParaRPr lang="en-US" sz="1400"/>
          </a:p>
          <a:p>
            <a:r>
              <a:rPr lang="en-US" sz="1400"/>
              <a:t>Assign the </a:t>
            </a:r>
            <a:r>
              <a:rPr lang="en-US" sz="1400" b="1"/>
              <a:t>Groups Administrator role</a:t>
            </a:r>
            <a:r>
              <a:rPr lang="en-US" sz="1400"/>
              <a:t> to manage groups across the organization</a:t>
            </a:r>
          </a:p>
          <a:p>
            <a:endParaRPr lang="en-US" sz="1400"/>
          </a:p>
          <a:p>
            <a:r>
              <a:rPr lang="en-US" sz="1400" b="1"/>
              <a:t>Rename the SharePoint Site URL </a:t>
            </a:r>
            <a:r>
              <a:rPr lang="en-US" sz="1400"/>
              <a:t>associated with an Office 365 Group</a:t>
            </a:r>
          </a:p>
          <a:p>
            <a:endParaRPr lang="en-US" sz="1400"/>
          </a:p>
        </p:txBody>
      </p:sp>
      <p:sp>
        <p:nvSpPr>
          <p:cNvPr id="6" name="Right Arrow 4">
            <a:extLst>
              <a:ext uri="{FF2B5EF4-FFF2-40B4-BE49-F238E27FC236}">
                <a16:creationId xmlns:a16="http://schemas.microsoft.com/office/drawing/2014/main" id="{CC33DCA9-1339-47C7-B0C2-B4B58208510D}"/>
              </a:ext>
            </a:extLst>
          </p:cNvPr>
          <p:cNvSpPr/>
          <p:nvPr/>
        </p:nvSpPr>
        <p:spPr bwMode="auto">
          <a:xfrm>
            <a:off x="0" y="1011198"/>
            <a:ext cx="11849834" cy="1076652"/>
          </a:xfrm>
          <a:prstGeom prst="rightArrow">
            <a:avLst/>
          </a:prstGeom>
          <a:solidFill>
            <a:schemeClr val="accent1"/>
          </a:solidFill>
          <a:ln>
            <a:noFill/>
          </a:ln>
          <a:effectLst/>
        </p:spPr>
        <p:txBody>
          <a:bodyPr rot="0" spcFirstLastPara="0" vertOverflow="overflow" horzOverflow="overflow" vert="horz" wrap="square" lIns="548640" tIns="45696" rIns="45696" bIns="45696" numCol="1" spcCol="0" rtlCol="0" fromWordArt="0" anchor="ctr" anchorCtr="0" forceAA="0" compatLnSpc="1">
            <a:prstTxWarp prst="textNoShape">
              <a:avLst/>
            </a:prstTxWarp>
            <a:noAutofit/>
          </a:bodyPr>
          <a:lstStyle/>
          <a:p>
            <a:pPr marL="0" marR="0" lvl="0" indent="0" algn="l" defTabSz="913474" rtl="0" eaLnBrk="1" fontAlgn="base" latinLnBrk="0" hangingPunct="1">
              <a:lnSpc>
                <a:spcPct val="100000"/>
              </a:lnSpc>
              <a:spcBef>
                <a:spcPct val="0"/>
              </a:spcBef>
              <a:spcAft>
                <a:spcPct val="0"/>
              </a:spcAft>
              <a:buClrTx/>
              <a:buSzTx/>
              <a:buFontTx/>
              <a:buNone/>
              <a:tabLst/>
              <a:defRPr/>
            </a:pPr>
            <a:r>
              <a:rPr kumimoji="0" lang="en-US" sz="1999" b="1" i="0" u="none" strike="noStrike" kern="0" cap="none" spc="0" normalizeH="0" baseline="0" noProof="0">
                <a:ln>
                  <a:noFill/>
                </a:ln>
                <a:gradFill>
                  <a:gsLst>
                    <a:gs pos="0">
                      <a:srgbClr val="FFFFFF"/>
                    </a:gs>
                    <a:gs pos="100000">
                      <a:srgbClr val="FFFFFF"/>
                    </a:gs>
                  </a:gsLst>
                  <a:lin ang="5400000" scaled="1"/>
                </a:gradFill>
                <a:effectLst/>
                <a:uLnTx/>
                <a:uFillTx/>
                <a:latin typeface="Segoe UI"/>
                <a:ea typeface="Segoe UI" panose="020B0502040204020203" pitchFamily="34" charset="0"/>
                <a:cs typeface="Segoe UI" panose="020B0502040204020203" pitchFamily="34" charset="0"/>
              </a:rPr>
              <a:t>Last 12 Months Highlights 					</a:t>
            </a:r>
            <a:endParaRPr kumimoji="0" lang="en-US" sz="2000" b="0" i="0" u="none" strike="noStrike" kern="1200" cap="none" spc="0" normalizeH="0" baseline="0" noProof="0">
              <a:ln>
                <a:noFill/>
              </a:ln>
              <a:gradFill>
                <a:gsLst>
                  <a:gs pos="0">
                    <a:srgbClr val="FFFFFF"/>
                  </a:gs>
                  <a:gs pos="100000">
                    <a:srgbClr val="FFFFFF"/>
                  </a:gs>
                </a:gsLst>
                <a:lin ang="5400000" scaled="1"/>
              </a:gradFill>
              <a:effectLst/>
              <a:uLnTx/>
              <a:uFillTx/>
              <a:latin typeface="Segoe UI"/>
              <a:ea typeface="+mn-ea"/>
              <a:cs typeface="+mn-cs"/>
            </a:endParaRPr>
          </a:p>
        </p:txBody>
      </p:sp>
      <p:sp>
        <p:nvSpPr>
          <p:cNvPr id="5" name="Text Placeholder 2">
            <a:extLst>
              <a:ext uri="{FF2B5EF4-FFF2-40B4-BE49-F238E27FC236}">
                <a16:creationId xmlns:a16="http://schemas.microsoft.com/office/drawing/2014/main" id="{DD6FD7B6-74E3-485B-BE71-37BE0D739F54}"/>
              </a:ext>
            </a:extLst>
          </p:cNvPr>
          <p:cNvSpPr txBox="1">
            <a:spLocks/>
          </p:cNvSpPr>
          <p:nvPr/>
        </p:nvSpPr>
        <p:spPr>
          <a:xfrm>
            <a:off x="4669654" y="2827768"/>
            <a:ext cx="2849732" cy="33609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Improved Group management in Microsoft Admin Center</a:t>
            </a:r>
          </a:p>
          <a:p>
            <a:endParaRPr lang="en-US" sz="1400" dirty="0"/>
          </a:p>
          <a:p>
            <a:r>
              <a:rPr lang="en-US" sz="1400" dirty="0"/>
              <a:t>Browse and restore</a:t>
            </a:r>
            <a:r>
              <a:rPr lang="en-US" sz="1400" b="1" dirty="0"/>
              <a:t> deleted groups </a:t>
            </a:r>
          </a:p>
          <a:p>
            <a:endParaRPr lang="en-US" sz="1400" dirty="0"/>
          </a:p>
          <a:p>
            <a:r>
              <a:rPr lang="en-US" sz="1400" dirty="0"/>
              <a:t>Quickly view which groups are </a:t>
            </a:r>
            <a:r>
              <a:rPr lang="en-US" sz="1400" b="1" dirty="0"/>
              <a:t>enabled for Microsoft Teams</a:t>
            </a:r>
          </a:p>
          <a:p>
            <a:endParaRPr lang="en-US" sz="1400" dirty="0"/>
          </a:p>
          <a:p>
            <a:r>
              <a:rPr lang="en-US" sz="1400" dirty="0"/>
              <a:t>Modify properties as Global Admin </a:t>
            </a:r>
            <a:r>
              <a:rPr lang="en-US" sz="1400" b="1" dirty="0"/>
              <a:t>without Exchange License </a:t>
            </a:r>
            <a:r>
              <a:rPr lang="en-US" sz="1400" dirty="0"/>
              <a:t>assigned</a:t>
            </a:r>
          </a:p>
          <a:p>
            <a:endParaRPr lang="en-US" sz="1400" dirty="0"/>
          </a:p>
          <a:p>
            <a:r>
              <a:rPr lang="en-US" sz="1400" dirty="0"/>
              <a:t>Advanced </a:t>
            </a:r>
            <a:r>
              <a:rPr lang="en-US" sz="1400" b="1" dirty="0"/>
              <a:t>filtering and sorting </a:t>
            </a:r>
            <a:r>
              <a:rPr lang="en-US" sz="1400" dirty="0"/>
              <a:t>capabilities</a:t>
            </a:r>
          </a:p>
        </p:txBody>
      </p:sp>
      <p:sp>
        <p:nvSpPr>
          <p:cNvPr id="10" name="Rectangle 9">
            <a:extLst>
              <a:ext uri="{FF2B5EF4-FFF2-40B4-BE49-F238E27FC236}">
                <a16:creationId xmlns:a16="http://schemas.microsoft.com/office/drawing/2014/main" id="{493CC60F-E42C-4F2D-9F00-5E205619F5E3}"/>
              </a:ext>
            </a:extLst>
          </p:cNvPr>
          <p:cNvSpPr/>
          <p:nvPr/>
        </p:nvSpPr>
        <p:spPr bwMode="auto">
          <a:xfrm>
            <a:off x="4593886" y="2290328"/>
            <a:ext cx="2999907"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Improved Admin Experiences</a:t>
            </a:r>
          </a:p>
        </p:txBody>
      </p:sp>
      <p:sp>
        <p:nvSpPr>
          <p:cNvPr id="12" name="Rectangle 11">
            <a:extLst>
              <a:ext uri="{FF2B5EF4-FFF2-40B4-BE49-F238E27FC236}">
                <a16:creationId xmlns:a16="http://schemas.microsoft.com/office/drawing/2014/main" id="{3F7C9D2F-8F82-413A-A2F0-F54ACAB4AE28}"/>
              </a:ext>
            </a:extLst>
          </p:cNvPr>
          <p:cNvSpPr/>
          <p:nvPr/>
        </p:nvSpPr>
        <p:spPr bwMode="auto">
          <a:xfrm>
            <a:off x="813317" y="2297713"/>
            <a:ext cx="3003803"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New Management Capabilities</a:t>
            </a:r>
          </a:p>
        </p:txBody>
      </p:sp>
      <p:sp>
        <p:nvSpPr>
          <p:cNvPr id="14" name="Rectangle 13">
            <a:extLst>
              <a:ext uri="{FF2B5EF4-FFF2-40B4-BE49-F238E27FC236}">
                <a16:creationId xmlns:a16="http://schemas.microsoft.com/office/drawing/2014/main" id="{A0EEE6E0-5F0B-4C02-88BD-1BF19A7036A1}"/>
              </a:ext>
            </a:extLst>
          </p:cNvPr>
          <p:cNvSpPr/>
          <p:nvPr/>
        </p:nvSpPr>
        <p:spPr bwMode="auto">
          <a:xfrm>
            <a:off x="8374453" y="2313481"/>
            <a:ext cx="2982250" cy="47576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Managing at Scale</a:t>
            </a:r>
          </a:p>
        </p:txBody>
      </p:sp>
      <p:sp>
        <p:nvSpPr>
          <p:cNvPr id="16" name="Text Placeholder 2">
            <a:extLst>
              <a:ext uri="{FF2B5EF4-FFF2-40B4-BE49-F238E27FC236}">
                <a16:creationId xmlns:a16="http://schemas.microsoft.com/office/drawing/2014/main" id="{000E3745-FAC5-4F29-9A1B-06297C1915FD}"/>
              </a:ext>
            </a:extLst>
          </p:cNvPr>
          <p:cNvSpPr txBox="1">
            <a:spLocks/>
          </p:cNvSpPr>
          <p:nvPr/>
        </p:nvSpPr>
        <p:spPr>
          <a:xfrm>
            <a:off x="8460418" y="2827768"/>
            <a:ext cx="2814223" cy="370563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Onboard users through </a:t>
            </a:r>
            <a:r>
              <a:rPr lang="en-US" sz="1400" b="1"/>
              <a:t>Entitlement Management</a:t>
            </a:r>
            <a:r>
              <a:rPr lang="en-US" sz="1400"/>
              <a:t> to quickly provide access to groups and apps</a:t>
            </a:r>
          </a:p>
          <a:p>
            <a:endParaRPr lang="en-US" sz="1400"/>
          </a:p>
          <a:p>
            <a:r>
              <a:rPr lang="en-US" sz="1400"/>
              <a:t>Define a unified set of </a:t>
            </a:r>
            <a:r>
              <a:rPr lang="en-US" sz="1400" b="1"/>
              <a:t>Microsoft Information Protection </a:t>
            </a:r>
            <a:r>
              <a:rPr lang="en-US" sz="1400"/>
              <a:t>labels which drive behavior across all groups</a:t>
            </a:r>
          </a:p>
          <a:p>
            <a:endParaRPr lang="en-US" sz="1400"/>
          </a:p>
          <a:p>
            <a:r>
              <a:rPr lang="en-US" sz="1400"/>
              <a:t>Automatically renew expiring groups based on group activity</a:t>
            </a:r>
          </a:p>
          <a:p>
            <a:endParaRPr lang="en-US" sz="1400"/>
          </a:p>
          <a:p>
            <a:r>
              <a:rPr lang="en-US" sz="1400"/>
              <a:t>Microsoft Graph updates for </a:t>
            </a:r>
            <a:r>
              <a:rPr lang="en-US" sz="1400" b="1"/>
              <a:t>hideFromOutlookClients</a:t>
            </a:r>
            <a:r>
              <a:rPr lang="en-US" sz="1400"/>
              <a:t> and </a:t>
            </a:r>
            <a:r>
              <a:rPr lang="en-US" sz="1400" b="1"/>
              <a:t>hideFromAddressLists</a:t>
            </a:r>
          </a:p>
        </p:txBody>
      </p:sp>
      <p:sp>
        <p:nvSpPr>
          <p:cNvPr id="4" name="Oval 3">
            <a:extLst>
              <a:ext uri="{FF2B5EF4-FFF2-40B4-BE49-F238E27FC236}">
                <a16:creationId xmlns:a16="http://schemas.microsoft.com/office/drawing/2014/main" id="{DF078CAF-E086-4283-ADF3-49A625850339}"/>
              </a:ext>
            </a:extLst>
          </p:cNvPr>
          <p:cNvSpPr/>
          <p:nvPr/>
        </p:nvSpPr>
        <p:spPr bwMode="auto">
          <a:xfrm>
            <a:off x="737235" y="411717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36961D98-CF74-46A7-A620-E38E112CB628}"/>
              </a:ext>
            </a:extLst>
          </p:cNvPr>
          <p:cNvSpPr/>
          <p:nvPr/>
        </p:nvSpPr>
        <p:spPr bwMode="auto">
          <a:xfrm>
            <a:off x="726349" y="5045184"/>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7AEFB50B-8C9C-4CB1-BC5E-70C17FDB9653}"/>
              </a:ext>
            </a:extLst>
          </p:cNvPr>
          <p:cNvSpPr/>
          <p:nvPr/>
        </p:nvSpPr>
        <p:spPr bwMode="auto">
          <a:xfrm>
            <a:off x="4503692" y="288709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CA431543-84AF-4A85-9786-F035AE22938F}"/>
              </a:ext>
            </a:extLst>
          </p:cNvPr>
          <p:cNvSpPr/>
          <p:nvPr/>
        </p:nvSpPr>
        <p:spPr bwMode="auto">
          <a:xfrm>
            <a:off x="4500971" y="4117177"/>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94A2C42-5AE2-4DA6-9DE5-9886EF2DC1A6}"/>
              </a:ext>
            </a:extLst>
          </p:cNvPr>
          <p:cNvSpPr/>
          <p:nvPr/>
        </p:nvSpPr>
        <p:spPr bwMode="auto">
          <a:xfrm>
            <a:off x="4508041" y="5774786"/>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ABF1F9B2-34EA-4797-B37B-1B4514B7E1B0}"/>
              </a:ext>
            </a:extLst>
          </p:cNvPr>
          <p:cNvSpPr/>
          <p:nvPr/>
        </p:nvSpPr>
        <p:spPr bwMode="auto">
          <a:xfrm>
            <a:off x="8297181" y="2866551"/>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2BD4F6C5-771F-41D4-A5BF-E472A27715EB}"/>
              </a:ext>
            </a:extLst>
          </p:cNvPr>
          <p:cNvSpPr/>
          <p:nvPr/>
        </p:nvSpPr>
        <p:spPr bwMode="auto">
          <a:xfrm>
            <a:off x="8297181" y="4030615"/>
            <a:ext cx="154544" cy="1440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5890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1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up)">
                                      <p:cBhvr>
                                        <p:cTn id="10" dur="500"/>
                                        <p:tgtEl>
                                          <p:spTgt spid="15"/>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up)">
                                      <p:cBhvr>
                                        <p:cTn id="16" dur="500"/>
                                        <p:tgtEl>
                                          <p:spTgt spid="20"/>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up)">
                                      <p:cBhvr>
                                        <p:cTn id="25" dur="500"/>
                                        <p:tgtEl>
                                          <p:spTgt spid="3">
                                            <p:txEl>
                                              <p:pRg st="4" end="4"/>
                                            </p:txEl>
                                          </p:spTgt>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up)">
                                      <p:cBhvr>
                                        <p:cTn id="28" dur="500"/>
                                        <p:tgtEl>
                                          <p:spTgt spid="3">
                                            <p:txEl>
                                              <p:pRg st="6" end="6"/>
                                            </p:txEl>
                                          </p:spTgt>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up)">
                                      <p:cBhvr>
                                        <p:cTn id="34" dur="500"/>
                                        <p:tgtEl>
                                          <p:spTgt spid="10"/>
                                        </p:tgtEl>
                                      </p:cBhvr>
                                    </p:animEffect>
                                  </p:childTnLst>
                                </p:cTn>
                              </p:par>
                              <p:par>
                                <p:cTn id="35" presetID="22" presetClass="entr" presetSubtype="1"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up)">
                                      <p:cBhvr>
                                        <p:cTn id="40" dur="500"/>
                                        <p:tgtEl>
                                          <p:spTgt spid="14"/>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par>
                                <p:cTn id="44" presetID="1"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7"/>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5"/>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20" grpId="0" animBg="1"/>
      <p:bldP spid="3" grpId="0" build="p"/>
      <p:bldP spid="6" grpId="0" animBg="1"/>
      <p:bldP spid="5" grpId="0"/>
      <p:bldP spid="10" grpId="0" animBg="1"/>
      <p:bldP spid="12" grpId="0" animBg="1"/>
      <p:bldP spid="14" grpId="0" animBg="1"/>
      <p:bldP spid="16" grpId="0"/>
      <p:bldP spid="4" grpId="0" animBg="1"/>
      <p:bldP spid="7" grpId="0" animBg="1"/>
      <p:bldP spid="8" grpId="0" animBg="1"/>
      <p:bldP spid="9" grpId="0" animBg="1"/>
      <p:bldP spid="11" grpId="0" animBg="1"/>
      <p:bldP spid="13" grpId="0" animBg="1"/>
      <p:bldP spid="2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B6B66-63FF-49A7-9AE0-A1F1E600AD2F}"/>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Groups Expiry Auto-renewal</a:t>
            </a:r>
          </a:p>
        </p:txBody>
      </p:sp>
      <p:pic>
        <p:nvPicPr>
          <p:cNvPr id="4" name="Picture 3">
            <a:extLst>
              <a:ext uri="{FF2B5EF4-FFF2-40B4-BE49-F238E27FC236}">
                <a16:creationId xmlns:a16="http://schemas.microsoft.com/office/drawing/2014/main" id="{A91EE659-1BEC-4574-B908-18300806456B}"/>
              </a:ext>
            </a:extLst>
          </p:cNvPr>
          <p:cNvPicPr>
            <a:picLocks noChangeAspect="1"/>
          </p:cNvPicPr>
          <p:nvPr/>
        </p:nvPicPr>
        <p:blipFill rotWithShape="1">
          <a:blip r:embed="rId2"/>
          <a:srcRect r="36850"/>
          <a:stretch/>
        </p:blipFill>
        <p:spPr>
          <a:xfrm>
            <a:off x="335384" y="1275077"/>
            <a:ext cx="5760616" cy="5153983"/>
          </a:xfrm>
          <a:prstGeom prst="rect">
            <a:avLst/>
          </a:prstGeom>
          <a:ln>
            <a:noFill/>
          </a:ln>
          <a:effectLst>
            <a:outerShdw blurRad="292100" dist="139700" dir="2700000" algn="tl" rotWithShape="0">
              <a:srgbClr val="333333">
                <a:alpha val="65000"/>
              </a:srgbClr>
            </a:outerShdw>
          </a:effectLst>
        </p:spPr>
      </p:pic>
      <p:sp>
        <p:nvSpPr>
          <p:cNvPr id="9" name="Content Placeholder 3">
            <a:extLst>
              <a:ext uri="{FF2B5EF4-FFF2-40B4-BE49-F238E27FC236}">
                <a16:creationId xmlns:a16="http://schemas.microsoft.com/office/drawing/2014/main" id="{D942F43D-E75F-46CB-B3CC-2B9889452170}"/>
              </a:ext>
            </a:extLst>
          </p:cNvPr>
          <p:cNvSpPr>
            <a:spLocks noGrp="1"/>
          </p:cNvSpPr>
          <p:nvPr>
            <p:ph sz="quarter" idx="13"/>
          </p:nvPr>
        </p:nvSpPr>
        <p:spPr>
          <a:xfrm>
            <a:off x="6389688" y="1435100"/>
            <a:ext cx="5219700" cy="3447098"/>
          </a:xfrm>
        </p:spPr>
        <p:txBody>
          <a:bodyPr/>
          <a:lstStyle/>
          <a:p>
            <a:pPr marL="0" indent="0">
              <a:buNone/>
            </a:pPr>
            <a:r>
              <a:rPr lang="en-US" sz="2000"/>
              <a:t>User Activity based Expiration Policy is now </a:t>
            </a:r>
            <a:r>
              <a:rPr lang="en-US" sz="2000" b="1"/>
              <a:t>Generally Available</a:t>
            </a:r>
          </a:p>
          <a:p>
            <a:pPr marL="0" indent="0">
              <a:buNone/>
            </a:pPr>
            <a:endParaRPr lang="en-US" sz="2000"/>
          </a:p>
          <a:p>
            <a:pPr marL="0" indent="0">
              <a:buNone/>
            </a:pPr>
            <a:r>
              <a:rPr lang="en-US" sz="2000" b="1"/>
              <a:t>SharePoint</a:t>
            </a:r>
            <a:r>
              <a:rPr lang="en-US" sz="2000"/>
              <a:t> – View, Edit, Download, Move, Share, Upload</a:t>
            </a:r>
          </a:p>
          <a:p>
            <a:pPr marL="0" indent="0">
              <a:buNone/>
            </a:pPr>
            <a:endParaRPr lang="en-US" sz="2000"/>
          </a:p>
          <a:p>
            <a:pPr marL="0" indent="0">
              <a:buNone/>
            </a:pPr>
            <a:r>
              <a:rPr lang="en-US" sz="2000" b="1"/>
              <a:t>Outlook</a:t>
            </a:r>
            <a:r>
              <a:rPr lang="en-US" sz="2000"/>
              <a:t> – Join group, Read/Write message from group space, Like a message in OWA</a:t>
            </a:r>
          </a:p>
          <a:p>
            <a:pPr marL="0" indent="0">
              <a:buNone/>
            </a:pPr>
            <a:endParaRPr lang="en-US" sz="2000"/>
          </a:p>
          <a:p>
            <a:pPr marL="0" indent="0">
              <a:buNone/>
            </a:pPr>
            <a:r>
              <a:rPr lang="en-US" sz="2000" b="1"/>
              <a:t>Teams</a:t>
            </a:r>
            <a:r>
              <a:rPr lang="en-US" sz="2000"/>
              <a:t> – Visit a Channel in Microsoft Teams</a:t>
            </a:r>
          </a:p>
        </p:txBody>
      </p:sp>
      <p:sp>
        <p:nvSpPr>
          <p:cNvPr id="5" name="TextBox 4">
            <a:extLst>
              <a:ext uri="{FF2B5EF4-FFF2-40B4-BE49-F238E27FC236}">
                <a16:creationId xmlns:a16="http://schemas.microsoft.com/office/drawing/2014/main" id="{B6EAC5C3-3650-4412-9B20-10AC3F162587}"/>
              </a:ext>
            </a:extLst>
          </p:cNvPr>
          <p:cNvSpPr txBox="1"/>
          <p:nvPr/>
        </p:nvSpPr>
        <p:spPr>
          <a:xfrm>
            <a:off x="6389688" y="6267477"/>
            <a:ext cx="5645776" cy="161583"/>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Blog Post: </a:t>
            </a:r>
            <a:r>
              <a:rPr lang="en-US" sz="1050">
                <a:gradFill>
                  <a:gsLst>
                    <a:gs pos="2917">
                      <a:schemeClr val="tx1"/>
                    </a:gs>
                    <a:gs pos="30000">
                      <a:schemeClr val="tx1"/>
                    </a:gs>
                  </a:gsLst>
                  <a:lin ang="5400000" scaled="0"/>
                </a:gradFill>
                <a:hlinkClick r:id="rId3"/>
              </a:rPr>
              <a:t>User Activity based Expiration Policy for Office 365 groups is now generally available!</a:t>
            </a:r>
            <a:endParaRPr lang="en-US" sz="105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73368480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B6B66-63FF-49A7-9AE0-A1F1E600AD2F}"/>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sz="3600">
                <a:solidFill>
                  <a:schemeClr val="tx1"/>
                </a:solidFill>
              </a:rPr>
              <a:t>SharePoint Site URL Rename</a:t>
            </a:r>
          </a:p>
        </p:txBody>
      </p:sp>
      <p:sp>
        <p:nvSpPr>
          <p:cNvPr id="9" name="Content Placeholder 3">
            <a:extLst>
              <a:ext uri="{FF2B5EF4-FFF2-40B4-BE49-F238E27FC236}">
                <a16:creationId xmlns:a16="http://schemas.microsoft.com/office/drawing/2014/main" id="{D942F43D-E75F-46CB-B3CC-2B9889452170}"/>
              </a:ext>
            </a:extLst>
          </p:cNvPr>
          <p:cNvSpPr>
            <a:spLocks noGrp="1"/>
          </p:cNvSpPr>
          <p:nvPr>
            <p:ph sz="quarter" idx="13"/>
          </p:nvPr>
        </p:nvSpPr>
        <p:spPr>
          <a:xfrm>
            <a:off x="6389688" y="1435100"/>
            <a:ext cx="5219700" cy="4678204"/>
          </a:xfrm>
        </p:spPr>
        <p:txBody>
          <a:bodyPr/>
          <a:lstStyle/>
          <a:p>
            <a:pPr marL="0" indent="0">
              <a:buNone/>
            </a:pPr>
            <a:r>
              <a:rPr lang="en-US" sz="2000"/>
              <a:t>Change the URL for </a:t>
            </a:r>
            <a:r>
              <a:rPr lang="en-US" sz="2000" b="1"/>
              <a:t>Office 365 group-connected</a:t>
            </a:r>
            <a:r>
              <a:rPr lang="en-US" sz="2000"/>
              <a:t> team sites, </a:t>
            </a:r>
            <a:r>
              <a:rPr lang="en-US" sz="2000" b="1"/>
              <a:t>modern team sites </a:t>
            </a:r>
            <a:r>
              <a:rPr lang="en-US" sz="2000"/>
              <a:t>not connected, </a:t>
            </a:r>
            <a:r>
              <a:rPr lang="en-US" sz="2000" b="1"/>
              <a:t>Communication</a:t>
            </a:r>
            <a:r>
              <a:rPr lang="en-US" sz="2000"/>
              <a:t> sites, and </a:t>
            </a:r>
            <a:r>
              <a:rPr lang="en-US" sz="2000" b="1"/>
              <a:t>Classic</a:t>
            </a:r>
            <a:r>
              <a:rPr lang="en-US" sz="2000"/>
              <a:t> team sites</a:t>
            </a:r>
          </a:p>
          <a:p>
            <a:pPr marL="0" indent="0">
              <a:buNone/>
            </a:pPr>
            <a:endParaRPr lang="en-US" sz="2000" b="1"/>
          </a:p>
          <a:p>
            <a:pPr marL="0" indent="0">
              <a:buNone/>
            </a:pPr>
            <a:r>
              <a:rPr lang="en-US" sz="2000" b="1"/>
              <a:t>Permissions</a:t>
            </a:r>
            <a:r>
              <a:rPr lang="en-US" sz="2000"/>
              <a:t>, </a:t>
            </a:r>
            <a:r>
              <a:rPr lang="en-US" sz="2000" b="1"/>
              <a:t>sharing links</a:t>
            </a:r>
            <a:r>
              <a:rPr lang="en-US" sz="2000"/>
              <a:t>, </a:t>
            </a:r>
            <a:r>
              <a:rPr lang="en-US" sz="2000" b="1"/>
              <a:t>synced locations</a:t>
            </a:r>
            <a:r>
              <a:rPr lang="en-US" sz="2000"/>
              <a:t>, and </a:t>
            </a:r>
            <a:r>
              <a:rPr lang="en-US" sz="2000" b="1"/>
              <a:t>recent lists </a:t>
            </a:r>
            <a:r>
              <a:rPr lang="en-US" sz="2000"/>
              <a:t>in Office apps (MRU) updated</a:t>
            </a:r>
          </a:p>
          <a:p>
            <a:pPr marL="0" indent="0">
              <a:buNone/>
            </a:pPr>
            <a:endParaRPr lang="en-US" sz="2000"/>
          </a:p>
          <a:p>
            <a:pPr marL="0" indent="0">
              <a:buNone/>
            </a:pPr>
            <a:r>
              <a:rPr lang="en-US" sz="2000"/>
              <a:t>Users won't be able to view the team's files within the Teams app, but access them from Teams by selecting </a:t>
            </a:r>
            <a:r>
              <a:rPr lang="en-US" sz="2000" b="1"/>
              <a:t>Open in SharePoint </a:t>
            </a:r>
          </a:p>
          <a:p>
            <a:pPr marL="0" indent="0">
              <a:buNone/>
            </a:pPr>
            <a:endParaRPr lang="en-US" sz="2000"/>
          </a:p>
          <a:p>
            <a:pPr marL="0" indent="0">
              <a:buNone/>
            </a:pPr>
            <a:r>
              <a:rPr lang="en-US" sz="2000"/>
              <a:t>Re-associate </a:t>
            </a:r>
            <a:r>
              <a:rPr lang="en-US" sz="2000" b="1"/>
              <a:t>Hub Sites, InfoPath </a:t>
            </a:r>
            <a:r>
              <a:rPr lang="en-US" sz="2000"/>
              <a:t>forms, and </a:t>
            </a:r>
            <a:r>
              <a:rPr lang="en-US" sz="2000" b="1"/>
              <a:t>SharePoint workflow 2013, </a:t>
            </a:r>
            <a:r>
              <a:rPr lang="en-US" sz="2000" err="1"/>
              <a:t>etc</a:t>
            </a:r>
            <a:endParaRPr lang="en-US" sz="2000"/>
          </a:p>
        </p:txBody>
      </p:sp>
      <p:sp>
        <p:nvSpPr>
          <p:cNvPr id="5" name="TextBox 4">
            <a:extLst>
              <a:ext uri="{FF2B5EF4-FFF2-40B4-BE49-F238E27FC236}">
                <a16:creationId xmlns:a16="http://schemas.microsoft.com/office/drawing/2014/main" id="{B6EAC5C3-3650-4412-9B20-10AC3F162587}"/>
              </a:ext>
            </a:extLst>
          </p:cNvPr>
          <p:cNvSpPr txBox="1"/>
          <p:nvPr/>
        </p:nvSpPr>
        <p:spPr>
          <a:xfrm>
            <a:off x="6389688" y="6267477"/>
            <a:ext cx="2462213" cy="161583"/>
          </a:xfrm>
          <a:prstGeom prst="rect">
            <a:avLst/>
          </a:prstGeom>
          <a:noFill/>
        </p:spPr>
        <p:txBody>
          <a:bodyPr wrap="none" lIns="0" tIns="0" rIns="0" bIns="0" rtlCol="0">
            <a:spAutoFit/>
          </a:bodyPr>
          <a:lstStyle/>
          <a:p>
            <a:pPr algn="l"/>
            <a:r>
              <a:rPr lang="en-US" sz="1050">
                <a:gradFill>
                  <a:gsLst>
                    <a:gs pos="2917">
                      <a:schemeClr val="tx1"/>
                    </a:gs>
                    <a:gs pos="30000">
                      <a:schemeClr val="tx1"/>
                    </a:gs>
                  </a:gsLst>
                  <a:lin ang="5400000" scaled="0"/>
                </a:gradFill>
              </a:rPr>
              <a:t>Documentation: </a:t>
            </a:r>
            <a:r>
              <a:rPr lang="en-US" sz="1050" b="0" i="0" u="sng">
                <a:solidFill>
                  <a:srgbClr val="1B95E0"/>
                </a:solidFill>
                <a:effectLst/>
                <a:latin typeface="system-ui"/>
                <a:hlinkClick r:id="rId3" tooltip="https://aka.ms/siterename"/>
              </a:rPr>
              <a:t>https://aka.ms/siterename</a:t>
            </a:r>
            <a:endParaRPr lang="en-US" sz="1050">
              <a:gradFill>
                <a:gsLst>
                  <a:gs pos="2917">
                    <a:schemeClr val="tx1"/>
                  </a:gs>
                  <a:gs pos="30000">
                    <a:schemeClr val="tx1"/>
                  </a:gs>
                </a:gsLst>
                <a:lin ang="5400000" scaled="0"/>
              </a:gradFill>
            </a:endParaRPr>
          </a:p>
        </p:txBody>
      </p:sp>
      <p:pic>
        <p:nvPicPr>
          <p:cNvPr id="7" name="Picture 6">
            <a:extLst>
              <a:ext uri="{FF2B5EF4-FFF2-40B4-BE49-F238E27FC236}">
                <a16:creationId xmlns:a16="http://schemas.microsoft.com/office/drawing/2014/main" id="{2277703C-1806-4EAC-B5E9-4BADF60076F6}"/>
              </a:ext>
            </a:extLst>
          </p:cNvPr>
          <p:cNvPicPr>
            <a:picLocks noChangeAspect="1"/>
          </p:cNvPicPr>
          <p:nvPr/>
        </p:nvPicPr>
        <p:blipFill rotWithShape="1">
          <a:blip r:embed="rId4"/>
          <a:srcRect l="29300" t="1" b="38851"/>
          <a:stretch/>
        </p:blipFill>
        <p:spPr>
          <a:xfrm>
            <a:off x="357470" y="1435100"/>
            <a:ext cx="5630432" cy="274574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DD846D9-C2AF-46CC-86BD-ED6E7105D812}"/>
              </a:ext>
            </a:extLst>
          </p:cNvPr>
          <p:cNvPicPr>
            <a:picLocks noChangeAspect="1"/>
          </p:cNvPicPr>
          <p:nvPr/>
        </p:nvPicPr>
        <p:blipFill rotWithShape="1">
          <a:blip r:embed="rId5"/>
          <a:srcRect l="39861" b="53143"/>
          <a:stretch/>
        </p:blipFill>
        <p:spPr>
          <a:xfrm>
            <a:off x="548970" y="2652487"/>
            <a:ext cx="5655130" cy="24961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6557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long pier&#10;&#10;Description automatically generated">
            <a:extLst>
              <a:ext uri="{FF2B5EF4-FFF2-40B4-BE49-F238E27FC236}">
                <a16:creationId xmlns:a16="http://schemas.microsoft.com/office/drawing/2014/main" id="{0549F681-2BC1-49FF-89F0-7C90EDF0D28F}"/>
              </a:ext>
            </a:extLst>
          </p:cNvPr>
          <p:cNvPicPr>
            <a:picLocks noChangeAspect="1"/>
          </p:cNvPicPr>
          <p:nvPr/>
        </p:nvPicPr>
        <p:blipFill rotWithShape="1">
          <a:blip r:embed="rId3"/>
          <a:srcRect l="20116" r="13384"/>
          <a:stretch/>
        </p:blipFill>
        <p:spPr>
          <a:xfrm>
            <a:off x="5334000" y="10"/>
            <a:ext cx="6858000" cy="6857990"/>
          </a:xfrm>
          <a:prstGeom prst="rect">
            <a:avLst/>
          </a:prstGeom>
          <a:noFill/>
        </p:spPr>
      </p:pic>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65778" y="1792744"/>
            <a:ext cx="4163125" cy="3272512"/>
          </a:xfrm>
          <a:prstGeom prst="rect">
            <a:avLst/>
          </a:prstGeom>
        </p:spPr>
        <p:txBody>
          <a:bodyPr vert="horz" wrap="square" lIns="0" tIns="0" rIns="0" bIns="0" rtlCol="0" anchor="ctr">
            <a:normAutofit/>
          </a:bodyPr>
          <a:lstStyle/>
          <a:p>
            <a:r>
              <a:rPr lang="en-US" sz="3600" dirty="0"/>
              <a:t>Roadmap</a:t>
            </a:r>
          </a:p>
        </p:txBody>
      </p:sp>
    </p:spTree>
    <p:extLst>
      <p:ext uri="{BB962C8B-B14F-4D97-AF65-F5344CB8AC3E}">
        <p14:creationId xmlns:p14="http://schemas.microsoft.com/office/powerpoint/2010/main" val="263083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874150"/>
            <a:ext cx="12192000" cy="343153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305687"/>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a:xfrm>
            <a:off x="588263" y="457200"/>
            <a:ext cx="11018520" cy="553998"/>
          </a:xfrm>
        </p:spPr>
        <p:txBody>
          <a:bodyPr/>
          <a:lstStyle/>
          <a:p>
            <a:r>
              <a:rPr lang="en-US"/>
              <a:t>Office 365 Groups roadmap</a:t>
            </a:r>
          </a:p>
        </p:txBody>
      </p:sp>
      <p:sp>
        <p:nvSpPr>
          <p:cNvPr id="9" name="TextBox 8">
            <a:extLst>
              <a:ext uri="{FF2B5EF4-FFF2-40B4-BE49-F238E27FC236}">
                <a16:creationId xmlns:a16="http://schemas.microsoft.com/office/drawing/2014/main" id="{56F01F5D-C3C4-4E3E-95E8-0E5DEF7ED754}"/>
              </a:ext>
            </a:extLst>
          </p:cNvPr>
          <p:cNvSpPr txBox="1"/>
          <p:nvPr/>
        </p:nvSpPr>
        <p:spPr>
          <a:xfrm>
            <a:off x="528011" y="4069549"/>
            <a:ext cx="7116510" cy="276999"/>
          </a:xfrm>
          <a:prstGeom prst="rect">
            <a:avLst/>
          </a:prstGeom>
          <a:noFill/>
        </p:spPr>
        <p:txBody>
          <a:bodyPr wrap="square" lIns="0" tIns="0" rIns="0" bIns="0" rtlCol="0">
            <a:spAutoFit/>
          </a:bodyPr>
          <a:lstStyle/>
          <a:p>
            <a:r>
              <a:rPr lang="en-US" sz="1800">
                <a:latin typeface="+mj-lt"/>
              </a:rPr>
              <a:t>Teams: dynamic membership support, manage Teams page</a:t>
            </a:r>
          </a:p>
        </p:txBody>
      </p:sp>
      <p:sp>
        <p:nvSpPr>
          <p:cNvPr id="10" name="TextBox 9">
            <a:extLst>
              <a:ext uri="{FF2B5EF4-FFF2-40B4-BE49-F238E27FC236}">
                <a16:creationId xmlns:a16="http://schemas.microsoft.com/office/drawing/2014/main" id="{3A9F3DFE-B3AF-40DD-8B8F-1772FA497200}"/>
              </a:ext>
            </a:extLst>
          </p:cNvPr>
          <p:cNvSpPr txBox="1"/>
          <p:nvPr/>
        </p:nvSpPr>
        <p:spPr>
          <a:xfrm>
            <a:off x="528011" y="2311537"/>
            <a:ext cx="9493629" cy="276999"/>
          </a:xfrm>
          <a:prstGeom prst="rect">
            <a:avLst/>
          </a:prstGeom>
          <a:noFill/>
        </p:spPr>
        <p:txBody>
          <a:bodyPr wrap="square" lIns="0" tIns="0" rIns="0" bIns="0" rtlCol="0">
            <a:spAutoFit/>
          </a:bodyPr>
          <a:lstStyle/>
          <a:p>
            <a:r>
              <a:rPr lang="en-US" sz="1800">
                <a:latin typeface="+mj-lt"/>
              </a:rPr>
              <a:t>Expiry: in-app expiry notification and auto-extend based on activity</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28011" y="2751040"/>
            <a:ext cx="9433886" cy="276999"/>
          </a:xfrm>
          <a:prstGeom prst="rect">
            <a:avLst/>
          </a:prstGeom>
          <a:noFill/>
        </p:spPr>
        <p:txBody>
          <a:bodyPr wrap="square" lIns="0" tIns="0" rIns="0" bIns="0" rtlCol="0">
            <a:spAutoFit/>
          </a:bodyPr>
          <a:lstStyle/>
          <a:p>
            <a:r>
              <a:rPr lang="en-US" sz="1800">
                <a:latin typeface="+mj-lt"/>
              </a:rPr>
              <a:t>New and improved group admin roles</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28011" y="3190543"/>
            <a:ext cx="8430909" cy="276999"/>
          </a:xfrm>
          <a:prstGeom prst="rect">
            <a:avLst/>
          </a:prstGeom>
          <a:noFill/>
        </p:spPr>
        <p:txBody>
          <a:bodyPr wrap="square" lIns="0" tIns="0" rIns="0" bIns="0" rtlCol="0">
            <a:spAutoFit/>
          </a:bodyPr>
          <a:lstStyle/>
          <a:p>
            <a:r>
              <a:rPr lang="en-US" sz="1800">
                <a:latin typeface="+mj-lt"/>
              </a:rPr>
              <a:t>Admin center improvements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28011" y="4509054"/>
            <a:ext cx="8307349" cy="276999"/>
          </a:xfrm>
          <a:prstGeom prst="rect">
            <a:avLst/>
          </a:prstGeom>
          <a:noFill/>
        </p:spPr>
        <p:txBody>
          <a:bodyPr wrap="square" lIns="0" tIns="0" rIns="0" bIns="0" rtlCol="0">
            <a:spAutoFit/>
          </a:bodyPr>
          <a:lstStyle/>
          <a:p>
            <a:r>
              <a:rPr lang="en-US" sz="1800">
                <a:latin typeface="+mj-lt"/>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874150"/>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577B48-986F-47E3-9951-499DDB35F016}"/>
              </a:ext>
            </a:extLst>
          </p:cNvPr>
          <p:cNvSpPr txBox="1"/>
          <p:nvPr/>
        </p:nvSpPr>
        <p:spPr>
          <a:xfrm>
            <a:off x="528011" y="3630046"/>
            <a:ext cx="8047276" cy="276999"/>
          </a:xfrm>
          <a:prstGeom prst="rect">
            <a:avLst/>
          </a:prstGeom>
          <a:noFill/>
        </p:spPr>
        <p:txBody>
          <a:bodyPr wrap="square" lIns="0" tIns="0" rIns="0" bIns="0" rtlCol="0">
            <a:spAutoFit/>
          </a:bodyPr>
          <a:lstStyle/>
          <a:p>
            <a:r>
              <a:rPr lang="en-US" sz="1800">
                <a:latin typeface="+mj-lt"/>
              </a:rPr>
              <a:t>Unified Group classification using M</a:t>
            </a:r>
            <a:r>
              <a:rPr lang="en-US" sz="1800">
                <a:solidFill>
                  <a:srgbClr val="1A1A1A"/>
                </a:solidFill>
                <a:latin typeface="Segoe UI Semibold"/>
              </a:rPr>
              <a:t>icrosoft Information Protection Labels</a:t>
            </a:r>
            <a:endParaRPr lang="en-US" sz="1800">
              <a:latin typeface="+mj-lt"/>
            </a:endParaRPr>
          </a:p>
        </p:txBody>
      </p:sp>
      <p:grpSp>
        <p:nvGrpSpPr>
          <p:cNvPr id="15" name="Group 14">
            <a:extLst>
              <a:ext uri="{FF2B5EF4-FFF2-40B4-BE49-F238E27FC236}">
                <a16:creationId xmlns:a16="http://schemas.microsoft.com/office/drawing/2014/main" id="{64CE6706-BCD1-42D6-B964-8007C8DBF7D3}"/>
              </a:ext>
            </a:extLst>
          </p:cNvPr>
          <p:cNvGrpSpPr>
            <a:grpSpLocks noChangeAspect="1"/>
          </p:cNvGrpSpPr>
          <p:nvPr/>
        </p:nvGrpSpPr>
        <p:grpSpPr>
          <a:xfrm>
            <a:off x="9961898" y="4849728"/>
            <a:ext cx="654600" cy="365760"/>
            <a:chOff x="4705350" y="3590925"/>
            <a:chExt cx="606426" cy="357188"/>
          </a:xfrm>
          <a:noFill/>
        </p:grpSpPr>
        <p:sp>
          <p:nvSpPr>
            <p:cNvPr id="16" name="Freeform 5">
              <a:extLst>
                <a:ext uri="{FF2B5EF4-FFF2-40B4-BE49-F238E27FC236}">
                  <a16:creationId xmlns:a16="http://schemas.microsoft.com/office/drawing/2014/main" id="{A53B8CAA-9763-40C7-9BF5-40824FD23098}"/>
                </a:ext>
              </a:extLst>
            </p:cNvPr>
            <p:cNvSpPr>
              <a:spLocks/>
            </p:cNvSpPr>
            <p:nvPr/>
          </p:nvSpPr>
          <p:spPr bwMode="auto">
            <a:xfrm>
              <a:off x="4705350" y="3852863"/>
              <a:ext cx="134938" cy="95250"/>
            </a:xfrm>
            <a:custGeom>
              <a:avLst/>
              <a:gdLst>
                <a:gd name="T0" fmla="*/ 0 w 75"/>
                <a:gd name="T1" fmla="*/ 53 h 53"/>
                <a:gd name="T2" fmla="*/ 0 w 75"/>
                <a:gd name="T3" fmla="*/ 53 h 53"/>
                <a:gd name="T4" fmla="*/ 63 w 75"/>
                <a:gd name="T5" fmla="*/ 53 h 53"/>
                <a:gd name="T6" fmla="*/ 63 w 75"/>
                <a:gd name="T7" fmla="*/ 53 h 53"/>
                <a:gd name="T8" fmla="*/ 75 w 75"/>
                <a:gd name="T9" fmla="*/ 4 h 53"/>
                <a:gd name="T10" fmla="*/ 54 w 75"/>
                <a:gd name="T11" fmla="*/ 0 h 53"/>
                <a:gd name="T12" fmla="*/ 0 w 75"/>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5" h="53">
                  <a:moveTo>
                    <a:pt x="0" y="53"/>
                  </a:moveTo>
                  <a:lnTo>
                    <a:pt x="0" y="53"/>
                  </a:lnTo>
                  <a:lnTo>
                    <a:pt x="63" y="53"/>
                  </a:lnTo>
                  <a:lnTo>
                    <a:pt x="63" y="53"/>
                  </a:lnTo>
                  <a:cubicBezTo>
                    <a:pt x="63" y="35"/>
                    <a:pt x="67" y="19"/>
                    <a:pt x="75" y="4"/>
                  </a:cubicBezTo>
                  <a:cubicBezTo>
                    <a:pt x="69" y="1"/>
                    <a:pt x="61" y="0"/>
                    <a:pt x="54" y="0"/>
                  </a:cubicBezTo>
                  <a:cubicBezTo>
                    <a:pt x="24" y="0"/>
                    <a:pt x="0" y="24"/>
                    <a:pt x="0" y="53"/>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Freeform 6">
              <a:extLst>
                <a:ext uri="{FF2B5EF4-FFF2-40B4-BE49-F238E27FC236}">
                  <a16:creationId xmlns:a16="http://schemas.microsoft.com/office/drawing/2014/main" id="{964E2B73-54A0-4F05-857B-0FD572C465E5}"/>
                </a:ext>
              </a:extLst>
            </p:cNvPr>
            <p:cNvSpPr>
              <a:spLocks/>
            </p:cNvSpPr>
            <p:nvPr/>
          </p:nvSpPr>
          <p:spPr bwMode="auto">
            <a:xfrm>
              <a:off x="4867275" y="3805238"/>
              <a:ext cx="246063" cy="142875"/>
            </a:xfrm>
            <a:custGeom>
              <a:avLst/>
              <a:gdLst>
                <a:gd name="T0" fmla="*/ 22 w 138"/>
                <a:gd name="T1" fmla="*/ 25 h 80"/>
                <a:gd name="T2" fmla="*/ 22 w 138"/>
                <a:gd name="T3" fmla="*/ 25 h 80"/>
                <a:gd name="T4" fmla="*/ 13 w 138"/>
                <a:gd name="T5" fmla="*/ 36 h 80"/>
                <a:gd name="T6" fmla="*/ 6 w 138"/>
                <a:gd name="T7" fmla="*/ 48 h 80"/>
                <a:gd name="T8" fmla="*/ 0 w 138"/>
                <a:gd name="T9" fmla="*/ 80 h 80"/>
                <a:gd name="T10" fmla="*/ 17 w 138"/>
                <a:gd name="T11" fmla="*/ 80 h 80"/>
                <a:gd name="T12" fmla="*/ 30 w 138"/>
                <a:gd name="T13" fmla="*/ 80 h 80"/>
                <a:gd name="T14" fmla="*/ 44 w 138"/>
                <a:gd name="T15" fmla="*/ 80 h 80"/>
                <a:gd name="T16" fmla="*/ 116 w 138"/>
                <a:gd name="T17" fmla="*/ 80 h 80"/>
                <a:gd name="T18" fmla="*/ 138 w 138"/>
                <a:gd name="T19" fmla="*/ 25 h 80"/>
                <a:gd name="T20" fmla="*/ 80 w 138"/>
                <a:gd name="T21" fmla="*/ 0 h 80"/>
                <a:gd name="T22" fmla="*/ 22 w 138"/>
                <a:gd name="T23" fmla="*/ 2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80">
                  <a:moveTo>
                    <a:pt x="22" y="25"/>
                  </a:moveTo>
                  <a:lnTo>
                    <a:pt x="22" y="25"/>
                  </a:lnTo>
                  <a:cubicBezTo>
                    <a:pt x="19" y="28"/>
                    <a:pt x="16" y="32"/>
                    <a:pt x="13" y="36"/>
                  </a:cubicBezTo>
                  <a:cubicBezTo>
                    <a:pt x="11" y="40"/>
                    <a:pt x="8" y="44"/>
                    <a:pt x="6" y="48"/>
                  </a:cubicBezTo>
                  <a:cubicBezTo>
                    <a:pt x="2" y="58"/>
                    <a:pt x="0" y="69"/>
                    <a:pt x="0" y="80"/>
                  </a:cubicBezTo>
                  <a:lnTo>
                    <a:pt x="17" y="80"/>
                  </a:lnTo>
                  <a:lnTo>
                    <a:pt x="30" y="80"/>
                  </a:lnTo>
                  <a:lnTo>
                    <a:pt x="44" y="80"/>
                  </a:lnTo>
                  <a:lnTo>
                    <a:pt x="116" y="80"/>
                  </a:lnTo>
                  <a:cubicBezTo>
                    <a:pt x="116" y="58"/>
                    <a:pt x="124" y="39"/>
                    <a:pt x="138" y="25"/>
                  </a:cubicBezTo>
                  <a:cubicBezTo>
                    <a:pt x="123" y="9"/>
                    <a:pt x="103" y="0"/>
                    <a:pt x="80" y="0"/>
                  </a:cubicBezTo>
                  <a:cubicBezTo>
                    <a:pt x="57" y="0"/>
                    <a:pt x="36" y="9"/>
                    <a:pt x="22" y="25"/>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Freeform 7">
              <a:extLst>
                <a:ext uri="{FF2B5EF4-FFF2-40B4-BE49-F238E27FC236}">
                  <a16:creationId xmlns:a16="http://schemas.microsoft.com/office/drawing/2014/main" id="{3185EC9F-6C41-4FBE-A65F-A16BAF140455}"/>
                </a:ext>
              </a:extLst>
            </p:cNvPr>
            <p:cNvSpPr>
              <a:spLocks/>
            </p:cNvSpPr>
            <p:nvPr/>
          </p:nvSpPr>
          <p:spPr bwMode="auto">
            <a:xfrm>
              <a:off x="5122863" y="3851275"/>
              <a:ext cx="188913" cy="96838"/>
            </a:xfrm>
            <a:custGeom>
              <a:avLst/>
              <a:gdLst>
                <a:gd name="T0" fmla="*/ 53 w 106"/>
                <a:gd name="T1" fmla="*/ 0 h 54"/>
                <a:gd name="T2" fmla="*/ 53 w 106"/>
                <a:gd name="T3" fmla="*/ 0 h 54"/>
                <a:gd name="T4" fmla="*/ 32 w 106"/>
                <a:gd name="T5" fmla="*/ 5 h 54"/>
                <a:gd name="T6" fmla="*/ 20 w 106"/>
                <a:gd name="T7" fmla="*/ 12 h 54"/>
                <a:gd name="T8" fmla="*/ 10 w 106"/>
                <a:gd name="T9" fmla="*/ 22 h 54"/>
                <a:gd name="T10" fmla="*/ 0 w 106"/>
                <a:gd name="T11" fmla="*/ 54 h 54"/>
                <a:gd name="T12" fmla="*/ 17 w 106"/>
                <a:gd name="T13" fmla="*/ 54 h 54"/>
                <a:gd name="T14" fmla="*/ 30 w 106"/>
                <a:gd name="T15" fmla="*/ 54 h 54"/>
                <a:gd name="T16" fmla="*/ 44 w 106"/>
                <a:gd name="T17" fmla="*/ 54 h 54"/>
                <a:gd name="T18" fmla="*/ 106 w 106"/>
                <a:gd name="T19" fmla="*/ 54 h 54"/>
                <a:gd name="T20" fmla="*/ 53 w 106"/>
                <a:gd name="T21"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54">
                  <a:moveTo>
                    <a:pt x="53" y="0"/>
                  </a:moveTo>
                  <a:lnTo>
                    <a:pt x="53" y="0"/>
                  </a:lnTo>
                  <a:cubicBezTo>
                    <a:pt x="45" y="0"/>
                    <a:pt x="38" y="2"/>
                    <a:pt x="32" y="5"/>
                  </a:cubicBezTo>
                  <a:cubicBezTo>
                    <a:pt x="27" y="7"/>
                    <a:pt x="24" y="9"/>
                    <a:pt x="20" y="12"/>
                  </a:cubicBezTo>
                  <a:cubicBezTo>
                    <a:pt x="16" y="15"/>
                    <a:pt x="13" y="18"/>
                    <a:pt x="10" y="22"/>
                  </a:cubicBezTo>
                  <a:cubicBezTo>
                    <a:pt x="4" y="31"/>
                    <a:pt x="0" y="42"/>
                    <a:pt x="0" y="54"/>
                  </a:cubicBezTo>
                  <a:lnTo>
                    <a:pt x="17" y="54"/>
                  </a:lnTo>
                  <a:lnTo>
                    <a:pt x="30" y="54"/>
                  </a:lnTo>
                  <a:lnTo>
                    <a:pt x="44" y="54"/>
                  </a:lnTo>
                  <a:lnTo>
                    <a:pt x="106" y="54"/>
                  </a:lnTo>
                  <a:cubicBezTo>
                    <a:pt x="106" y="24"/>
                    <a:pt x="82" y="0"/>
                    <a:pt x="53"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9" name="Freeform 8">
              <a:extLst>
                <a:ext uri="{FF2B5EF4-FFF2-40B4-BE49-F238E27FC236}">
                  <a16:creationId xmlns:a16="http://schemas.microsoft.com/office/drawing/2014/main" id="{8360F2DD-2B59-4FF6-8775-A46C7E0785DC}"/>
                </a:ext>
              </a:extLst>
            </p:cNvPr>
            <p:cNvSpPr>
              <a:spLocks/>
            </p:cNvSpPr>
            <p:nvPr/>
          </p:nvSpPr>
          <p:spPr bwMode="auto">
            <a:xfrm>
              <a:off x="5157788" y="3709988"/>
              <a:ext cx="117475" cy="119063"/>
            </a:xfrm>
            <a:custGeom>
              <a:avLst/>
              <a:gdLst>
                <a:gd name="T0" fmla="*/ 31 w 66"/>
                <a:gd name="T1" fmla="*/ 66 h 67"/>
                <a:gd name="T2" fmla="*/ 31 w 66"/>
                <a:gd name="T3" fmla="*/ 66 h 67"/>
                <a:gd name="T4" fmla="*/ 33 w 66"/>
                <a:gd name="T5" fmla="*/ 67 h 67"/>
                <a:gd name="T6" fmla="*/ 35 w 66"/>
                <a:gd name="T7" fmla="*/ 66 h 67"/>
                <a:gd name="T8" fmla="*/ 57 w 66"/>
                <a:gd name="T9" fmla="*/ 56 h 67"/>
                <a:gd name="T10" fmla="*/ 66 w 66"/>
                <a:gd name="T11" fmla="*/ 33 h 67"/>
                <a:gd name="T12" fmla="*/ 33 w 66"/>
                <a:gd name="T13" fmla="*/ 0 h 67"/>
                <a:gd name="T14" fmla="*/ 0 w 66"/>
                <a:gd name="T15" fmla="*/ 33 h 67"/>
                <a:gd name="T16" fmla="*/ 9 w 66"/>
                <a:gd name="T17" fmla="*/ 56 h 67"/>
                <a:gd name="T18" fmla="*/ 31 w 66"/>
                <a:gd name="T19" fmla="*/ 6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67">
                  <a:moveTo>
                    <a:pt x="31" y="66"/>
                  </a:moveTo>
                  <a:lnTo>
                    <a:pt x="31" y="66"/>
                  </a:lnTo>
                  <a:cubicBezTo>
                    <a:pt x="31" y="66"/>
                    <a:pt x="32" y="67"/>
                    <a:pt x="33" y="67"/>
                  </a:cubicBezTo>
                  <a:cubicBezTo>
                    <a:pt x="34" y="67"/>
                    <a:pt x="34" y="66"/>
                    <a:pt x="35" y="66"/>
                  </a:cubicBezTo>
                  <a:cubicBezTo>
                    <a:pt x="44" y="66"/>
                    <a:pt x="51" y="62"/>
                    <a:pt x="57" y="56"/>
                  </a:cubicBezTo>
                  <a:cubicBezTo>
                    <a:pt x="63" y="50"/>
                    <a:pt x="66" y="42"/>
                    <a:pt x="66" y="33"/>
                  </a:cubicBezTo>
                  <a:cubicBezTo>
                    <a:pt x="66" y="15"/>
                    <a:pt x="51" y="0"/>
                    <a:pt x="33" y="0"/>
                  </a:cubicBezTo>
                  <a:cubicBezTo>
                    <a:pt x="14" y="0"/>
                    <a:pt x="0" y="15"/>
                    <a:pt x="0" y="33"/>
                  </a:cubicBezTo>
                  <a:cubicBezTo>
                    <a:pt x="0" y="42"/>
                    <a:pt x="3" y="50"/>
                    <a:pt x="9" y="56"/>
                  </a:cubicBezTo>
                  <a:cubicBezTo>
                    <a:pt x="15" y="62"/>
                    <a:pt x="22" y="66"/>
                    <a:pt x="31" y="66"/>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1" name="Freeform 9">
              <a:extLst>
                <a:ext uri="{FF2B5EF4-FFF2-40B4-BE49-F238E27FC236}">
                  <a16:creationId xmlns:a16="http://schemas.microsoft.com/office/drawing/2014/main" id="{BB7F0AEE-3681-4FE3-BBF5-2DA080833657}"/>
                </a:ext>
              </a:extLst>
            </p:cNvPr>
            <p:cNvSpPr>
              <a:spLocks/>
            </p:cNvSpPr>
            <p:nvPr/>
          </p:nvSpPr>
          <p:spPr bwMode="auto">
            <a:xfrm>
              <a:off x="4914900" y="3590925"/>
              <a:ext cx="188913" cy="190500"/>
            </a:xfrm>
            <a:custGeom>
              <a:avLst/>
              <a:gdLst>
                <a:gd name="T0" fmla="*/ 23 w 106"/>
                <a:gd name="T1" fmla="*/ 98 h 107"/>
                <a:gd name="T2" fmla="*/ 23 w 106"/>
                <a:gd name="T3" fmla="*/ 98 h 107"/>
                <a:gd name="T4" fmla="*/ 49 w 106"/>
                <a:gd name="T5" fmla="*/ 107 h 107"/>
                <a:gd name="T6" fmla="*/ 53 w 106"/>
                <a:gd name="T7" fmla="*/ 107 h 107"/>
                <a:gd name="T8" fmla="*/ 57 w 106"/>
                <a:gd name="T9" fmla="*/ 107 h 107"/>
                <a:gd name="T10" fmla="*/ 83 w 106"/>
                <a:gd name="T11" fmla="*/ 98 h 107"/>
                <a:gd name="T12" fmla="*/ 106 w 106"/>
                <a:gd name="T13" fmla="*/ 54 h 107"/>
                <a:gd name="T14" fmla="*/ 75 w 106"/>
                <a:gd name="T15" fmla="*/ 5 h 107"/>
                <a:gd name="T16" fmla="*/ 53 w 106"/>
                <a:gd name="T17" fmla="*/ 0 h 107"/>
                <a:gd name="T18" fmla="*/ 31 w 106"/>
                <a:gd name="T19" fmla="*/ 5 h 107"/>
                <a:gd name="T20" fmla="*/ 31 w 106"/>
                <a:gd name="T21" fmla="*/ 5 h 107"/>
                <a:gd name="T22" fmla="*/ 0 w 106"/>
                <a:gd name="T23" fmla="*/ 54 h 107"/>
                <a:gd name="T24" fmla="*/ 23 w 106"/>
                <a:gd name="T25" fmla="*/ 98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6" h="107">
                  <a:moveTo>
                    <a:pt x="23" y="98"/>
                  </a:moveTo>
                  <a:lnTo>
                    <a:pt x="23" y="98"/>
                  </a:lnTo>
                  <a:cubicBezTo>
                    <a:pt x="30" y="103"/>
                    <a:pt x="39" y="106"/>
                    <a:pt x="49" y="107"/>
                  </a:cubicBezTo>
                  <a:cubicBezTo>
                    <a:pt x="50" y="107"/>
                    <a:pt x="52" y="107"/>
                    <a:pt x="53" y="107"/>
                  </a:cubicBezTo>
                  <a:cubicBezTo>
                    <a:pt x="54" y="107"/>
                    <a:pt x="55" y="107"/>
                    <a:pt x="57" y="107"/>
                  </a:cubicBezTo>
                  <a:cubicBezTo>
                    <a:pt x="66" y="106"/>
                    <a:pt x="76" y="103"/>
                    <a:pt x="83" y="98"/>
                  </a:cubicBezTo>
                  <a:cubicBezTo>
                    <a:pt x="97" y="88"/>
                    <a:pt x="106" y="72"/>
                    <a:pt x="106" y="54"/>
                  </a:cubicBezTo>
                  <a:cubicBezTo>
                    <a:pt x="106" y="32"/>
                    <a:pt x="93" y="14"/>
                    <a:pt x="75" y="5"/>
                  </a:cubicBezTo>
                  <a:cubicBezTo>
                    <a:pt x="68" y="2"/>
                    <a:pt x="61" y="0"/>
                    <a:pt x="53" y="0"/>
                  </a:cubicBezTo>
                  <a:cubicBezTo>
                    <a:pt x="45" y="0"/>
                    <a:pt x="38" y="2"/>
                    <a:pt x="31" y="5"/>
                  </a:cubicBezTo>
                  <a:lnTo>
                    <a:pt x="31" y="5"/>
                  </a:lnTo>
                  <a:cubicBezTo>
                    <a:pt x="12" y="14"/>
                    <a:pt x="0" y="32"/>
                    <a:pt x="0" y="54"/>
                  </a:cubicBezTo>
                  <a:cubicBezTo>
                    <a:pt x="0" y="72"/>
                    <a:pt x="9" y="88"/>
                    <a:pt x="23" y="98"/>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23" name="Freeform 10">
              <a:extLst>
                <a:ext uri="{FF2B5EF4-FFF2-40B4-BE49-F238E27FC236}">
                  <a16:creationId xmlns:a16="http://schemas.microsoft.com/office/drawing/2014/main" id="{CE7F3398-B0A4-40F2-A97D-1A63F00592F2}"/>
                </a:ext>
              </a:extLst>
            </p:cNvPr>
            <p:cNvSpPr>
              <a:spLocks/>
            </p:cNvSpPr>
            <p:nvPr/>
          </p:nvSpPr>
          <p:spPr bwMode="auto">
            <a:xfrm>
              <a:off x="4730750" y="3686175"/>
              <a:ext cx="142875" cy="142875"/>
            </a:xfrm>
            <a:custGeom>
              <a:avLst/>
              <a:gdLst>
                <a:gd name="T0" fmla="*/ 40 w 80"/>
                <a:gd name="T1" fmla="*/ 0 h 80"/>
                <a:gd name="T2" fmla="*/ 40 w 80"/>
                <a:gd name="T3" fmla="*/ 0 h 80"/>
                <a:gd name="T4" fmla="*/ 0 w 80"/>
                <a:gd name="T5" fmla="*/ 40 h 80"/>
                <a:gd name="T6" fmla="*/ 14 w 80"/>
                <a:gd name="T7" fmla="*/ 70 h 80"/>
                <a:gd name="T8" fmla="*/ 37 w 80"/>
                <a:gd name="T9" fmla="*/ 80 h 80"/>
                <a:gd name="T10" fmla="*/ 40 w 80"/>
                <a:gd name="T11" fmla="*/ 80 h 80"/>
                <a:gd name="T12" fmla="*/ 42 w 80"/>
                <a:gd name="T13" fmla="*/ 80 h 80"/>
                <a:gd name="T14" fmla="*/ 65 w 80"/>
                <a:gd name="T15" fmla="*/ 70 h 80"/>
                <a:gd name="T16" fmla="*/ 8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18" y="0"/>
                    <a:pt x="0" y="18"/>
                    <a:pt x="0" y="40"/>
                  </a:cubicBezTo>
                  <a:cubicBezTo>
                    <a:pt x="0" y="52"/>
                    <a:pt x="5" y="63"/>
                    <a:pt x="14" y="70"/>
                  </a:cubicBezTo>
                  <a:cubicBezTo>
                    <a:pt x="21" y="76"/>
                    <a:pt x="29" y="79"/>
                    <a:pt x="37" y="80"/>
                  </a:cubicBezTo>
                  <a:cubicBezTo>
                    <a:pt x="38" y="80"/>
                    <a:pt x="39" y="80"/>
                    <a:pt x="40" y="80"/>
                  </a:cubicBezTo>
                  <a:cubicBezTo>
                    <a:pt x="41" y="80"/>
                    <a:pt x="41" y="80"/>
                    <a:pt x="42" y="80"/>
                  </a:cubicBezTo>
                  <a:cubicBezTo>
                    <a:pt x="51" y="79"/>
                    <a:pt x="59" y="76"/>
                    <a:pt x="65" y="70"/>
                  </a:cubicBezTo>
                  <a:cubicBezTo>
                    <a:pt x="74" y="63"/>
                    <a:pt x="80" y="52"/>
                    <a:pt x="80" y="40"/>
                  </a:cubicBezTo>
                  <a:cubicBezTo>
                    <a:pt x="80" y="18"/>
                    <a:pt x="62" y="0"/>
                    <a:pt x="40" y="0"/>
                  </a:cubicBezTo>
                  <a:close/>
                </a:path>
              </a:pathLst>
            </a:custGeom>
            <a:grpFill/>
            <a:ln w="1905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 name="TextBox 1">
            <a:extLst>
              <a:ext uri="{FF2B5EF4-FFF2-40B4-BE49-F238E27FC236}">
                <a16:creationId xmlns:a16="http://schemas.microsoft.com/office/drawing/2014/main" id="{C48A27F1-249D-4E5C-A880-82D18F33EE62}"/>
              </a:ext>
            </a:extLst>
          </p:cNvPr>
          <p:cNvSpPr txBox="1"/>
          <p:nvPr/>
        </p:nvSpPr>
        <p:spPr>
          <a:xfrm>
            <a:off x="6275539" y="452862"/>
            <a:ext cx="4040260" cy="553998"/>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r>
              <a:rPr lang="en-US">
                <a:solidFill>
                  <a:srgbClr val="00B050"/>
                </a:solidFill>
              </a:rPr>
              <a:t>from Ignite 2018</a:t>
            </a:r>
          </a:p>
        </p:txBody>
      </p:sp>
      <p:sp>
        <p:nvSpPr>
          <p:cNvPr id="4" name="TextBox 3">
            <a:extLst>
              <a:ext uri="{FF2B5EF4-FFF2-40B4-BE49-F238E27FC236}">
                <a16:creationId xmlns:a16="http://schemas.microsoft.com/office/drawing/2014/main" id="{94DB8DDA-96AC-482D-9E06-51DD11CB2F8A}"/>
              </a:ext>
            </a:extLst>
          </p:cNvPr>
          <p:cNvSpPr txBox="1"/>
          <p:nvPr/>
        </p:nvSpPr>
        <p:spPr>
          <a:xfrm>
            <a:off x="246888" y="2291494"/>
            <a:ext cx="431208" cy="369332"/>
          </a:xfrm>
          <a:prstGeom prst="rect">
            <a:avLst/>
          </a:prstGeom>
          <a:noFill/>
        </p:spPr>
        <p:txBody>
          <a:bodyPr wrap="none" lIns="0" tIns="0" rIns="0" bIns="0" rtlCol="0">
            <a:spAutoFit/>
          </a:bodyPr>
          <a:lstStyle/>
          <a:p>
            <a:pPr marL="342900" indent="-342900" algn="l">
              <a:buFont typeface="Wingdings" panose="05000000000000000000" pitchFamily="2" charset="2"/>
              <a:buChar char="ü"/>
            </a:pPr>
            <a:r>
              <a:rPr lang="en-US" sz="2400" b="1">
                <a:solidFill>
                  <a:srgbClr val="00B050"/>
                </a:solidFill>
              </a:rPr>
              <a:t> </a:t>
            </a:r>
          </a:p>
        </p:txBody>
      </p:sp>
      <p:sp>
        <p:nvSpPr>
          <p:cNvPr id="7" name="TextBox 6">
            <a:extLst>
              <a:ext uri="{FF2B5EF4-FFF2-40B4-BE49-F238E27FC236}">
                <a16:creationId xmlns:a16="http://schemas.microsoft.com/office/drawing/2014/main" id="{469B46C8-081B-46D0-96C6-5776DECBD59A}"/>
              </a:ext>
            </a:extLst>
          </p:cNvPr>
          <p:cNvSpPr txBox="1"/>
          <p:nvPr/>
        </p:nvSpPr>
        <p:spPr>
          <a:xfrm>
            <a:off x="246888" y="2725503"/>
            <a:ext cx="431208" cy="369332"/>
          </a:xfrm>
          <a:prstGeom prst="rect">
            <a:avLst/>
          </a:prstGeom>
          <a:noFill/>
        </p:spPr>
        <p:txBody>
          <a:bodyPr wrap="none" lIns="0" tIns="0" rIns="0" bIns="0" rtlCol="0">
            <a:spAutoFit/>
          </a:bodyPr>
          <a:lstStyle/>
          <a:p>
            <a:pPr marL="342900" indent="-342900" algn="l">
              <a:buFont typeface="Wingdings" panose="05000000000000000000" pitchFamily="2" charset="2"/>
              <a:buChar char="ü"/>
            </a:pPr>
            <a:r>
              <a:rPr lang="en-US" sz="2400" b="1">
                <a:solidFill>
                  <a:srgbClr val="00B050"/>
                </a:solidFill>
              </a:rPr>
              <a:t> </a:t>
            </a:r>
          </a:p>
        </p:txBody>
      </p:sp>
      <p:sp>
        <p:nvSpPr>
          <p:cNvPr id="27" name="TextBox 26">
            <a:extLst>
              <a:ext uri="{FF2B5EF4-FFF2-40B4-BE49-F238E27FC236}">
                <a16:creationId xmlns:a16="http://schemas.microsoft.com/office/drawing/2014/main" id="{A8CE324A-FBF0-4E09-A3AC-4577D1ABC32E}"/>
              </a:ext>
            </a:extLst>
          </p:cNvPr>
          <p:cNvSpPr txBox="1"/>
          <p:nvPr/>
        </p:nvSpPr>
        <p:spPr>
          <a:xfrm>
            <a:off x="246888" y="3150478"/>
            <a:ext cx="431208" cy="369332"/>
          </a:xfrm>
          <a:prstGeom prst="rect">
            <a:avLst/>
          </a:prstGeom>
          <a:noFill/>
        </p:spPr>
        <p:txBody>
          <a:bodyPr wrap="none" lIns="0" tIns="0" rIns="0" bIns="0" rtlCol="0">
            <a:spAutoFit/>
          </a:bodyPr>
          <a:lstStyle/>
          <a:p>
            <a:pPr marL="342900" indent="-342900" algn="l">
              <a:buFont typeface="Wingdings" panose="05000000000000000000" pitchFamily="2" charset="2"/>
              <a:buChar char="ü"/>
            </a:pPr>
            <a:r>
              <a:rPr lang="en-US" sz="2400" b="1">
                <a:solidFill>
                  <a:srgbClr val="00B050"/>
                </a:solidFill>
              </a:rPr>
              <a:t> </a:t>
            </a:r>
          </a:p>
        </p:txBody>
      </p:sp>
      <p:sp>
        <p:nvSpPr>
          <p:cNvPr id="29" name="TextBox 28">
            <a:extLst>
              <a:ext uri="{FF2B5EF4-FFF2-40B4-BE49-F238E27FC236}">
                <a16:creationId xmlns:a16="http://schemas.microsoft.com/office/drawing/2014/main" id="{233303DA-0F2F-4A3B-B373-80CA9715FDDE}"/>
              </a:ext>
            </a:extLst>
          </p:cNvPr>
          <p:cNvSpPr txBox="1"/>
          <p:nvPr/>
        </p:nvSpPr>
        <p:spPr>
          <a:xfrm>
            <a:off x="246888" y="3559875"/>
            <a:ext cx="431208" cy="369332"/>
          </a:xfrm>
          <a:prstGeom prst="rect">
            <a:avLst/>
          </a:prstGeom>
          <a:noFill/>
        </p:spPr>
        <p:txBody>
          <a:bodyPr wrap="none" lIns="0" tIns="0" rIns="0" bIns="0" rtlCol="0">
            <a:spAutoFit/>
          </a:bodyPr>
          <a:lstStyle/>
          <a:p>
            <a:pPr marL="342900" indent="-342900" algn="l">
              <a:buFont typeface="Wingdings" panose="05000000000000000000" pitchFamily="2" charset="2"/>
              <a:buChar char="ü"/>
            </a:pPr>
            <a:r>
              <a:rPr lang="en-US" sz="2400" b="1">
                <a:solidFill>
                  <a:srgbClr val="00B050"/>
                </a:solidFill>
              </a:rPr>
              <a:t> </a:t>
            </a:r>
          </a:p>
        </p:txBody>
      </p:sp>
      <p:sp>
        <p:nvSpPr>
          <p:cNvPr id="31" name="TextBox 30">
            <a:extLst>
              <a:ext uri="{FF2B5EF4-FFF2-40B4-BE49-F238E27FC236}">
                <a16:creationId xmlns:a16="http://schemas.microsoft.com/office/drawing/2014/main" id="{99596822-E79B-46EA-9269-C41640AA6FA4}"/>
              </a:ext>
            </a:extLst>
          </p:cNvPr>
          <p:cNvSpPr txBox="1"/>
          <p:nvPr/>
        </p:nvSpPr>
        <p:spPr>
          <a:xfrm>
            <a:off x="246888" y="4028224"/>
            <a:ext cx="431208" cy="369332"/>
          </a:xfrm>
          <a:prstGeom prst="rect">
            <a:avLst/>
          </a:prstGeom>
          <a:noFill/>
        </p:spPr>
        <p:txBody>
          <a:bodyPr wrap="none" lIns="0" tIns="0" rIns="0" bIns="0" rtlCol="0">
            <a:spAutoFit/>
          </a:bodyPr>
          <a:lstStyle/>
          <a:p>
            <a:pPr marL="342900" indent="-342900" algn="l">
              <a:buFont typeface="Wingdings" panose="05000000000000000000" pitchFamily="2" charset="2"/>
              <a:buChar char="ü"/>
            </a:pPr>
            <a:r>
              <a:rPr lang="en-US" sz="2400" b="1">
                <a:solidFill>
                  <a:srgbClr val="00B050"/>
                </a:solidFill>
              </a:rPr>
              <a:t> </a:t>
            </a:r>
          </a:p>
        </p:txBody>
      </p:sp>
      <p:sp>
        <p:nvSpPr>
          <p:cNvPr id="32" name="TextBox 31">
            <a:extLst>
              <a:ext uri="{FF2B5EF4-FFF2-40B4-BE49-F238E27FC236}">
                <a16:creationId xmlns:a16="http://schemas.microsoft.com/office/drawing/2014/main" id="{F877C035-B8B7-4E33-86A1-FB14BC19339D}"/>
              </a:ext>
            </a:extLst>
          </p:cNvPr>
          <p:cNvSpPr txBox="1"/>
          <p:nvPr/>
        </p:nvSpPr>
        <p:spPr>
          <a:xfrm>
            <a:off x="8298834" y="3609074"/>
            <a:ext cx="3011701" cy="276999"/>
          </a:xfrm>
          <a:prstGeom prst="rect">
            <a:avLst/>
          </a:prstGeom>
        </p:spPr>
        <p:txBody>
          <a:bodyPr vert="horz" wrap="square" lIns="0" tIns="0" rIns="0" bIns="0" rtlCol="0" anchor="t">
            <a:spAutoFit/>
          </a:bodyPr>
          <a:lstStyle>
            <a:lvl1pPr defTabSz="932742">
              <a:lnSpc>
                <a:spcPct val="100000"/>
              </a:lnSpc>
              <a:spcBef>
                <a:spcPct val="0"/>
              </a:spcBef>
              <a:buNone/>
              <a:defRPr lang="en-US" sz="3600" b="0" cap="none" spc="-50" baseline="0" dirty="0" smtClean="0">
                <a:ln w="3175">
                  <a:noFill/>
                </a:ln>
                <a:effectLst/>
                <a:latin typeface="+mj-lt"/>
                <a:cs typeface="Segoe UI" pitchFamily="34" charset="0"/>
              </a:defRPr>
            </a:lvl1pPr>
          </a:lstStyle>
          <a:p>
            <a:r>
              <a:rPr lang="en-US" sz="1800" i="1">
                <a:solidFill>
                  <a:srgbClr val="00B050"/>
                </a:solidFill>
              </a:rPr>
              <a:t>(Public Preview)</a:t>
            </a:r>
          </a:p>
        </p:txBody>
      </p:sp>
    </p:spTree>
    <p:extLst>
      <p:ext uri="{BB962C8B-B14F-4D97-AF65-F5344CB8AC3E}">
        <p14:creationId xmlns:p14="http://schemas.microsoft.com/office/powerpoint/2010/main" val="20917434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27" grpId="0"/>
      <p:bldP spid="29" grpId="0"/>
      <p:bldP spid="31"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EE72914-0CC6-4BF6-A105-026D06E64C4B}"/>
              </a:ext>
            </a:extLst>
          </p:cNvPr>
          <p:cNvSpPr/>
          <p:nvPr/>
        </p:nvSpPr>
        <p:spPr bwMode="auto">
          <a:xfrm>
            <a:off x="0" y="1874150"/>
            <a:ext cx="12192000" cy="389936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cxnSp>
        <p:nvCxnSpPr>
          <p:cNvPr id="6" name="Straight Connector 5">
            <a:extLst>
              <a:ext uri="{FF2B5EF4-FFF2-40B4-BE49-F238E27FC236}">
                <a16:creationId xmlns:a16="http://schemas.microsoft.com/office/drawing/2014/main" id="{A9756E62-7C5A-4F83-8E64-A0A032AFF566}"/>
              </a:ext>
            </a:extLst>
          </p:cNvPr>
          <p:cNvCxnSpPr>
            <a:cxnSpLocks/>
          </p:cNvCxnSpPr>
          <p:nvPr/>
        </p:nvCxnSpPr>
        <p:spPr>
          <a:xfrm>
            <a:off x="0" y="5773520"/>
            <a:ext cx="11232573"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1AA68586-155B-4117-990F-6411A3292EAA}"/>
              </a:ext>
            </a:extLst>
          </p:cNvPr>
          <p:cNvSpPr>
            <a:spLocks noGrp="1"/>
          </p:cNvSpPr>
          <p:nvPr>
            <p:ph type="title"/>
          </p:nvPr>
        </p:nvSpPr>
        <p:spPr>
          <a:xfrm>
            <a:off x="588263" y="457200"/>
            <a:ext cx="11018520" cy="553998"/>
          </a:xfrm>
        </p:spPr>
        <p:txBody>
          <a:bodyPr/>
          <a:lstStyle/>
          <a:p>
            <a:r>
              <a:rPr lang="en-US"/>
              <a:t>Office 365 Groups roadmap</a:t>
            </a:r>
          </a:p>
        </p:txBody>
      </p:sp>
      <p:sp>
        <p:nvSpPr>
          <p:cNvPr id="10" name="TextBox 9">
            <a:extLst>
              <a:ext uri="{FF2B5EF4-FFF2-40B4-BE49-F238E27FC236}">
                <a16:creationId xmlns:a16="http://schemas.microsoft.com/office/drawing/2014/main" id="{3A9F3DFE-B3AF-40DD-8B8F-1772FA497200}"/>
              </a:ext>
            </a:extLst>
          </p:cNvPr>
          <p:cNvSpPr txBox="1"/>
          <p:nvPr/>
        </p:nvSpPr>
        <p:spPr>
          <a:xfrm>
            <a:off x="509628" y="4175981"/>
            <a:ext cx="9493629" cy="276999"/>
          </a:xfrm>
          <a:prstGeom prst="rect">
            <a:avLst/>
          </a:prstGeom>
          <a:noFill/>
        </p:spPr>
        <p:txBody>
          <a:bodyPr wrap="square" lIns="0" tIns="0" rIns="0" bIns="0" rtlCol="0">
            <a:spAutoFit/>
          </a:bodyPr>
          <a:lstStyle/>
          <a:p>
            <a:r>
              <a:rPr lang="en-US" sz="1800">
                <a:latin typeface="+mj-lt"/>
              </a:rPr>
              <a:t>Information Barrier support for Office 365 Groups</a:t>
            </a:r>
          </a:p>
        </p:txBody>
      </p:sp>
      <p:sp>
        <p:nvSpPr>
          <p:cNvPr id="11" name="TextBox 10">
            <a:extLst>
              <a:ext uri="{FF2B5EF4-FFF2-40B4-BE49-F238E27FC236}">
                <a16:creationId xmlns:a16="http://schemas.microsoft.com/office/drawing/2014/main" id="{88ABF588-5D49-4C1C-98B7-8D057B430AF0}"/>
              </a:ext>
            </a:extLst>
          </p:cNvPr>
          <p:cNvSpPr txBox="1"/>
          <p:nvPr/>
        </p:nvSpPr>
        <p:spPr>
          <a:xfrm>
            <a:off x="509628" y="2628683"/>
            <a:ext cx="9433886" cy="276999"/>
          </a:xfrm>
          <a:prstGeom prst="rect">
            <a:avLst/>
          </a:prstGeom>
          <a:noFill/>
        </p:spPr>
        <p:txBody>
          <a:bodyPr wrap="square" lIns="0" tIns="0" rIns="0" bIns="0" rtlCol="0">
            <a:spAutoFit/>
          </a:bodyPr>
          <a:lstStyle/>
          <a:p>
            <a:r>
              <a:rPr lang="en-US" sz="1800">
                <a:latin typeface="+mj-lt"/>
              </a:rPr>
              <a:t>Expanded capabilities for Groups Administrator role</a:t>
            </a:r>
          </a:p>
        </p:txBody>
      </p:sp>
      <p:sp>
        <p:nvSpPr>
          <p:cNvPr id="12" name="TextBox 11">
            <a:extLst>
              <a:ext uri="{FF2B5EF4-FFF2-40B4-BE49-F238E27FC236}">
                <a16:creationId xmlns:a16="http://schemas.microsoft.com/office/drawing/2014/main" id="{B5CDE6E3-DDD6-4493-8969-2AA56AD8DAFA}"/>
              </a:ext>
            </a:extLst>
          </p:cNvPr>
          <p:cNvSpPr txBox="1"/>
          <p:nvPr/>
        </p:nvSpPr>
        <p:spPr>
          <a:xfrm>
            <a:off x="509628" y="3144449"/>
            <a:ext cx="8430909" cy="276999"/>
          </a:xfrm>
          <a:prstGeom prst="rect">
            <a:avLst/>
          </a:prstGeom>
          <a:noFill/>
        </p:spPr>
        <p:txBody>
          <a:bodyPr wrap="square" lIns="0" tIns="0" rIns="0" bIns="0" rtlCol="0">
            <a:spAutoFit/>
          </a:bodyPr>
          <a:lstStyle/>
          <a:p>
            <a:r>
              <a:rPr lang="en-US" sz="1800">
                <a:latin typeface="+mj-lt"/>
              </a:rPr>
              <a:t>Additional Microsoft Admin Center enhancements</a:t>
            </a:r>
          </a:p>
        </p:txBody>
      </p:sp>
      <p:sp>
        <p:nvSpPr>
          <p:cNvPr id="13" name="TextBox 12">
            <a:extLst>
              <a:ext uri="{FF2B5EF4-FFF2-40B4-BE49-F238E27FC236}">
                <a16:creationId xmlns:a16="http://schemas.microsoft.com/office/drawing/2014/main" id="{25E46EC7-FFF8-423D-A469-9DFB00F7C060}"/>
              </a:ext>
            </a:extLst>
          </p:cNvPr>
          <p:cNvSpPr txBox="1"/>
          <p:nvPr/>
        </p:nvSpPr>
        <p:spPr>
          <a:xfrm>
            <a:off x="509628" y="5207511"/>
            <a:ext cx="8307349" cy="276999"/>
          </a:xfrm>
          <a:prstGeom prst="rect">
            <a:avLst/>
          </a:prstGeom>
          <a:noFill/>
        </p:spPr>
        <p:txBody>
          <a:bodyPr wrap="square" lIns="0" tIns="0" rIns="0" bIns="0" rtlCol="0">
            <a:spAutoFit/>
          </a:bodyPr>
          <a:lstStyle/>
          <a:p>
            <a:r>
              <a:rPr lang="en-US" sz="1800">
                <a:latin typeface="+mj-lt"/>
              </a:rPr>
              <a:t>Group driven membership</a:t>
            </a:r>
          </a:p>
        </p:txBody>
      </p:sp>
      <p:cxnSp>
        <p:nvCxnSpPr>
          <p:cNvPr id="20" name="Straight Connector 19">
            <a:extLst>
              <a:ext uri="{FF2B5EF4-FFF2-40B4-BE49-F238E27FC236}">
                <a16:creationId xmlns:a16="http://schemas.microsoft.com/office/drawing/2014/main" id="{E53678E5-7B54-4F33-B625-E5D1FE1ECC70}"/>
              </a:ext>
            </a:extLst>
          </p:cNvPr>
          <p:cNvCxnSpPr>
            <a:cxnSpLocks/>
          </p:cNvCxnSpPr>
          <p:nvPr/>
        </p:nvCxnSpPr>
        <p:spPr>
          <a:xfrm>
            <a:off x="0" y="1874150"/>
            <a:ext cx="6754091" cy="0"/>
          </a:xfrm>
          <a:prstGeom prst="line">
            <a:avLst/>
          </a:prstGeom>
          <a:ln w="19050">
            <a:solidFill>
              <a:schemeClr val="accent1"/>
            </a:solidFill>
            <a:headEnd type="none" w="med" len="med"/>
            <a:tailEnd type="arrow"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C577B48-986F-47E3-9951-499DDB35F016}"/>
              </a:ext>
            </a:extLst>
          </p:cNvPr>
          <p:cNvSpPr txBox="1"/>
          <p:nvPr/>
        </p:nvSpPr>
        <p:spPr>
          <a:xfrm>
            <a:off x="509627" y="2112917"/>
            <a:ext cx="10941637" cy="276999"/>
          </a:xfrm>
          <a:prstGeom prst="rect">
            <a:avLst/>
          </a:prstGeom>
          <a:noFill/>
        </p:spPr>
        <p:txBody>
          <a:bodyPr wrap="square" lIns="0" tIns="0" rIns="0" bIns="0" rtlCol="0">
            <a:spAutoFit/>
          </a:bodyPr>
          <a:lstStyle/>
          <a:p>
            <a:r>
              <a:rPr lang="en-US" sz="1800">
                <a:latin typeface="+mj-lt"/>
              </a:rPr>
              <a:t>Office 365 Groups classification using M</a:t>
            </a:r>
            <a:r>
              <a:rPr lang="en-US" sz="1800">
                <a:solidFill>
                  <a:srgbClr val="1A1A1A"/>
                </a:solidFill>
                <a:latin typeface="Segoe UI Semibold"/>
              </a:rPr>
              <a:t>icrosoft Information Protection Labels (General Availability)</a:t>
            </a:r>
            <a:endParaRPr lang="en-US" sz="1800">
              <a:latin typeface="+mj-lt"/>
            </a:endParaRPr>
          </a:p>
        </p:txBody>
      </p:sp>
      <p:pic>
        <p:nvPicPr>
          <p:cNvPr id="33" name="Graphic 32">
            <a:extLst>
              <a:ext uri="{FF2B5EF4-FFF2-40B4-BE49-F238E27FC236}">
                <a16:creationId xmlns:a16="http://schemas.microsoft.com/office/drawing/2014/main" id="{0A776700-47DD-4BE4-B3E6-BA1D8BF3C0B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59579" y="5006191"/>
            <a:ext cx="708368" cy="708368"/>
          </a:xfrm>
          <a:prstGeom prst="rect">
            <a:avLst/>
          </a:prstGeom>
        </p:spPr>
      </p:pic>
      <p:sp>
        <p:nvSpPr>
          <p:cNvPr id="2" name="TextBox 1">
            <a:extLst>
              <a:ext uri="{FF2B5EF4-FFF2-40B4-BE49-F238E27FC236}">
                <a16:creationId xmlns:a16="http://schemas.microsoft.com/office/drawing/2014/main" id="{BEC52594-14B9-4F32-9576-EC839FF9A2E5}"/>
              </a:ext>
            </a:extLst>
          </p:cNvPr>
          <p:cNvSpPr txBox="1"/>
          <p:nvPr/>
        </p:nvSpPr>
        <p:spPr>
          <a:xfrm>
            <a:off x="509628" y="3660215"/>
            <a:ext cx="9433886" cy="276999"/>
          </a:xfrm>
          <a:prstGeom prst="rect">
            <a:avLst/>
          </a:prstGeom>
          <a:noFill/>
        </p:spPr>
        <p:txBody>
          <a:bodyPr wrap="square" lIns="0" tIns="0" rIns="0" bIns="0" rtlCol="0">
            <a:spAutoFit/>
          </a:bodyPr>
          <a:lstStyle/>
          <a:p>
            <a:r>
              <a:rPr lang="en-US" sz="1800">
                <a:latin typeface="+mj-lt"/>
              </a:rPr>
              <a:t>Improvements to Dynamic Groups at scale</a:t>
            </a:r>
          </a:p>
        </p:txBody>
      </p:sp>
      <p:sp>
        <p:nvSpPr>
          <p:cNvPr id="4" name="TextBox 3">
            <a:extLst>
              <a:ext uri="{FF2B5EF4-FFF2-40B4-BE49-F238E27FC236}">
                <a16:creationId xmlns:a16="http://schemas.microsoft.com/office/drawing/2014/main" id="{813FBB22-5453-402B-9F44-564AF0F90A53}"/>
              </a:ext>
            </a:extLst>
          </p:cNvPr>
          <p:cNvSpPr txBox="1"/>
          <p:nvPr/>
        </p:nvSpPr>
        <p:spPr>
          <a:xfrm>
            <a:off x="509628" y="4691747"/>
            <a:ext cx="9493629" cy="276999"/>
          </a:xfrm>
          <a:prstGeom prst="rect">
            <a:avLst/>
          </a:prstGeom>
          <a:noFill/>
        </p:spPr>
        <p:txBody>
          <a:bodyPr wrap="square" lIns="0" tIns="0" rIns="0" bIns="0" rtlCol="0">
            <a:spAutoFit/>
          </a:bodyPr>
          <a:lstStyle/>
          <a:p>
            <a:r>
              <a:rPr lang="en-US" sz="1800">
                <a:latin typeface="+mj-lt"/>
              </a:rPr>
              <a:t>Native Mode for Yammer</a:t>
            </a:r>
          </a:p>
        </p:txBody>
      </p:sp>
    </p:spTree>
    <p:extLst>
      <p:ext uri="{BB962C8B-B14F-4D97-AF65-F5344CB8AC3E}">
        <p14:creationId xmlns:p14="http://schemas.microsoft.com/office/powerpoint/2010/main" val="23451877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E351FE71-E71F-4DDE-9D84-F9F98BB34C58}"/>
              </a:ext>
            </a:extLst>
          </p:cNvPr>
          <p:cNvSpPr>
            <a:spLocks noGrp="1"/>
          </p:cNvSpPr>
          <p:nvPr>
            <p:ph type="title"/>
          </p:nvPr>
        </p:nvSpPr>
        <p:spPr>
          <a:xfrm>
            <a:off x="584200" y="2425780"/>
            <a:ext cx="6059791" cy="1107996"/>
          </a:xfrm>
        </p:spPr>
        <p:txBody>
          <a:bodyPr/>
          <a:lstStyle/>
          <a:p>
            <a:r>
              <a:rPr lang="en-US"/>
              <a:t>Embrace Office 365 Groups: </a:t>
            </a:r>
            <a:br>
              <a:rPr lang="en-US"/>
            </a:br>
            <a:r>
              <a:rPr lang="en-US"/>
              <a:t>What's New and What's Next</a:t>
            </a:r>
          </a:p>
        </p:txBody>
      </p:sp>
      <p:sp>
        <p:nvSpPr>
          <p:cNvPr id="9" name="Text Placeholder 4">
            <a:extLst>
              <a:ext uri="{FF2B5EF4-FFF2-40B4-BE49-F238E27FC236}">
                <a16:creationId xmlns:a16="http://schemas.microsoft.com/office/drawing/2014/main" id="{7FE18C88-FB36-4BF1-9339-6065C1C939AF}"/>
              </a:ext>
            </a:extLst>
          </p:cNvPr>
          <p:cNvSpPr txBox="1">
            <a:spLocks/>
          </p:cNvSpPr>
          <p:nvPr/>
        </p:nvSpPr>
        <p:spPr>
          <a:xfrm>
            <a:off x="1853442" y="4208260"/>
            <a:ext cx="5745038" cy="101566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cs typeface="Segoe UI"/>
              </a:rPr>
              <a:t>Venkat Ayyadevara</a:t>
            </a:r>
            <a:endParaRPr lang="en-US" sz="1800" b="1"/>
          </a:p>
          <a:p>
            <a:r>
              <a:rPr lang="en-US" sz="1600">
                <a:cs typeface="Segoe UI"/>
              </a:rPr>
              <a:t>Principal Group Program Manager</a:t>
            </a:r>
          </a:p>
          <a:p>
            <a:r>
              <a:rPr lang="en-US" sz="1600">
                <a:cs typeface="Segoe UI"/>
              </a:rPr>
              <a:t>venkat.ayyadevara@microsoft.com |      @vrayyadevara</a:t>
            </a:r>
          </a:p>
          <a:p>
            <a:r>
              <a:rPr lang="en-US" sz="1600">
                <a:cs typeface="Segoe UI"/>
              </a:rPr>
              <a:t>Office 365 Groups</a:t>
            </a:r>
          </a:p>
        </p:txBody>
      </p:sp>
      <p:sp>
        <p:nvSpPr>
          <p:cNvPr id="10" name="Text Placeholder 4">
            <a:extLst>
              <a:ext uri="{FF2B5EF4-FFF2-40B4-BE49-F238E27FC236}">
                <a16:creationId xmlns:a16="http://schemas.microsoft.com/office/drawing/2014/main" id="{3B311261-7C4D-4CFB-AB2C-FBAFEAC8C4B3}"/>
              </a:ext>
            </a:extLst>
          </p:cNvPr>
          <p:cNvSpPr txBox="1">
            <a:spLocks/>
          </p:cNvSpPr>
          <p:nvPr/>
        </p:nvSpPr>
        <p:spPr>
          <a:xfrm>
            <a:off x="1853442" y="5438914"/>
            <a:ext cx="7478025" cy="101566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cs typeface="Segoe UI"/>
              </a:rPr>
              <a:t>Mike McLean</a:t>
            </a:r>
            <a:endParaRPr lang="en-US" sz="1800" b="1"/>
          </a:p>
          <a:p>
            <a:r>
              <a:rPr lang="en-US" sz="1600">
                <a:cs typeface="Segoe UI"/>
              </a:rPr>
              <a:t>Principal Program Manager</a:t>
            </a:r>
          </a:p>
          <a:p>
            <a:r>
              <a:rPr lang="en-US" sz="1600">
                <a:cs typeface="Segoe UI"/>
              </a:rPr>
              <a:t>mmclean@Microsoft.com | @  @mikemcleanlive</a:t>
            </a:r>
          </a:p>
          <a:p>
            <a:r>
              <a:rPr lang="en-US" sz="1600">
                <a:cs typeface="Segoe UI"/>
              </a:rPr>
              <a:t>Office 365 Groups</a:t>
            </a:r>
          </a:p>
        </p:txBody>
      </p:sp>
      <p:pic>
        <p:nvPicPr>
          <p:cNvPr id="5" name="Picture 4">
            <a:extLst>
              <a:ext uri="{FF2B5EF4-FFF2-40B4-BE49-F238E27FC236}">
                <a16:creationId xmlns:a16="http://schemas.microsoft.com/office/drawing/2014/main" id="{B6C2BEE2-6CC1-414E-A39E-D4900871F42E}"/>
              </a:ext>
            </a:extLst>
          </p:cNvPr>
          <p:cNvPicPr>
            <a:picLocks noChangeAspect="1"/>
          </p:cNvPicPr>
          <p:nvPr/>
        </p:nvPicPr>
        <p:blipFill>
          <a:blip r:embed="rId2"/>
          <a:stretch>
            <a:fillRect/>
          </a:stretch>
        </p:blipFill>
        <p:spPr>
          <a:xfrm>
            <a:off x="735164" y="5540215"/>
            <a:ext cx="736601" cy="736601"/>
          </a:xfrm>
          <a:prstGeom prst="ellipse">
            <a:avLst/>
          </a:prstGeom>
          <a:ln w="63500" cap="rnd">
            <a:no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4" name="Picture 3">
            <a:extLst>
              <a:ext uri="{FF2B5EF4-FFF2-40B4-BE49-F238E27FC236}">
                <a16:creationId xmlns:a16="http://schemas.microsoft.com/office/drawing/2014/main" id="{7913AE39-69F5-46F2-A123-EE6CE4B591A9}"/>
              </a:ext>
            </a:extLst>
          </p:cNvPr>
          <p:cNvPicPr>
            <a:picLocks noChangeAspect="1"/>
          </p:cNvPicPr>
          <p:nvPr/>
        </p:nvPicPr>
        <p:blipFill>
          <a:blip r:embed="rId3"/>
          <a:stretch>
            <a:fillRect/>
          </a:stretch>
        </p:blipFill>
        <p:spPr>
          <a:xfrm>
            <a:off x="4286321" y="5946745"/>
            <a:ext cx="290258" cy="266724"/>
          </a:xfrm>
          <a:prstGeom prst="rect">
            <a:avLst/>
          </a:prstGeom>
        </p:spPr>
      </p:pic>
      <p:pic>
        <p:nvPicPr>
          <p:cNvPr id="6" name="Picture 5">
            <a:extLst>
              <a:ext uri="{FF2B5EF4-FFF2-40B4-BE49-F238E27FC236}">
                <a16:creationId xmlns:a16="http://schemas.microsoft.com/office/drawing/2014/main" id="{FE4E7041-54D8-4644-A779-B997B65F03CB}"/>
              </a:ext>
            </a:extLst>
          </p:cNvPr>
          <p:cNvPicPr>
            <a:picLocks noChangeAspect="1"/>
          </p:cNvPicPr>
          <p:nvPr/>
        </p:nvPicPr>
        <p:blipFill>
          <a:blip r:embed="rId3"/>
          <a:stretch>
            <a:fillRect/>
          </a:stretch>
        </p:blipFill>
        <p:spPr>
          <a:xfrm>
            <a:off x="5076674" y="4716091"/>
            <a:ext cx="290258" cy="266724"/>
          </a:xfrm>
          <a:prstGeom prst="rect">
            <a:avLst/>
          </a:prstGeom>
        </p:spPr>
      </p:pic>
      <p:pic>
        <p:nvPicPr>
          <p:cNvPr id="1026" name="Picture 2" descr="Venkat Ayyadevara">
            <a:extLst>
              <a:ext uri="{FF2B5EF4-FFF2-40B4-BE49-F238E27FC236}">
                <a16:creationId xmlns:a16="http://schemas.microsoft.com/office/drawing/2014/main" id="{FBAE3600-A263-469E-9B0D-E36E92F998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07" y="4332034"/>
            <a:ext cx="768113" cy="768113"/>
          </a:xfrm>
          <a:prstGeom prst="ellipse">
            <a:avLst/>
          </a:prstGeom>
          <a:ln w="63500" cap="rnd">
            <a:no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6987FC-FA60-43FE-B42F-A83298539E3F}"/>
              </a:ext>
            </a:extLst>
          </p:cNvPr>
          <p:cNvSpPr txBox="1"/>
          <p:nvPr/>
        </p:nvSpPr>
        <p:spPr>
          <a:xfrm>
            <a:off x="613745" y="3563573"/>
            <a:ext cx="979435" cy="246221"/>
          </a:xfrm>
          <a:prstGeom prst="rect">
            <a:avLst/>
          </a:prstGeom>
          <a:noFill/>
        </p:spPr>
        <p:txBody>
          <a:bodyPr wrap="none" lIns="0" tIns="0" rIns="0" bIns="0" rtlCol="0">
            <a:spAutoFit/>
          </a:bodyPr>
          <a:lstStyle/>
          <a:p>
            <a:pPr algn="l"/>
            <a:r>
              <a:rPr lang="en-US" sz="1600">
                <a:gradFill>
                  <a:gsLst>
                    <a:gs pos="91000">
                      <a:schemeClr val="tx1"/>
                    </a:gs>
                    <a:gs pos="0">
                      <a:schemeClr val="tx1"/>
                    </a:gs>
                  </a:gsLst>
                  <a:lin ang="5400000" scaled="0"/>
                </a:gradFill>
                <a:cs typeface="Segoe UI"/>
              </a:rPr>
              <a:t>#BRK2056 </a:t>
            </a:r>
          </a:p>
        </p:txBody>
      </p:sp>
    </p:spTree>
    <p:extLst>
      <p:ext uri="{BB962C8B-B14F-4D97-AF65-F5344CB8AC3E}">
        <p14:creationId xmlns:p14="http://schemas.microsoft.com/office/powerpoint/2010/main" val="3364933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69312" y="348267"/>
            <a:ext cx="8010145" cy="498598"/>
          </a:xfrm>
        </p:spPr>
        <p:txBody>
          <a:bodyPr/>
          <a:lstStyle/>
          <a:p>
            <a:r>
              <a:rPr lang="en-US"/>
              <a:t>Office 365 Groups Sessions @ Ignite</a:t>
            </a:r>
          </a:p>
        </p:txBody>
      </p:sp>
      <p:sp>
        <p:nvSpPr>
          <p:cNvPr id="3" name="Text Placeholder 2">
            <a:extLst>
              <a:ext uri="{FF2B5EF4-FFF2-40B4-BE49-F238E27FC236}">
                <a16:creationId xmlns:a16="http://schemas.microsoft.com/office/drawing/2014/main" id="{36DC663C-33A9-4929-902A-AAC099A72D26}"/>
              </a:ext>
            </a:extLst>
          </p:cNvPr>
          <p:cNvSpPr>
            <a:spLocks noGrp="1"/>
          </p:cNvSpPr>
          <p:nvPr>
            <p:ph type="body" sz="quarter" idx="4294967295"/>
          </p:nvPr>
        </p:nvSpPr>
        <p:spPr>
          <a:xfrm>
            <a:off x="369888" y="1323782"/>
            <a:ext cx="10706280" cy="4721292"/>
          </a:xfrm>
        </p:spPr>
        <p:txBody>
          <a:bodyPr/>
          <a:lstStyle/>
          <a:p>
            <a:pPr marL="0" indent="0">
              <a:buNone/>
            </a:pPr>
            <a:r>
              <a:rPr lang="en-US" sz="1800"/>
              <a:t>Breakout Sessions</a:t>
            </a:r>
          </a:p>
          <a:p>
            <a:pPr marL="228600" lvl="1" indent="0">
              <a:buNone/>
            </a:pPr>
            <a:r>
              <a:rPr lang="en-US" sz="1400"/>
              <a:t>MONDAY: </a:t>
            </a:r>
            <a:r>
              <a:rPr lang="en-US" sz="1400">
                <a:hlinkClick r:id="rId3"/>
              </a:rPr>
              <a:t>BRK2056</a:t>
            </a:r>
            <a:r>
              <a:rPr lang="en-US" sz="1400"/>
              <a:t> - Embrace Office 365 Groups: What's new and what's next (4:30 – 5:15)</a:t>
            </a:r>
            <a:endParaRPr lang="en-US" sz="1400" dirty="0"/>
          </a:p>
          <a:p>
            <a:pPr marL="228600" lvl="1" indent="0">
              <a:buNone/>
            </a:pPr>
            <a:r>
              <a:rPr lang="en-US" sz="1400"/>
              <a:t>TUESDAY: </a:t>
            </a:r>
            <a:r>
              <a:rPr lang="en-US" sz="1400">
                <a:hlinkClick r:id="rId4"/>
              </a:rPr>
              <a:t>ADM20</a:t>
            </a:r>
            <a:r>
              <a:rPr lang="en-US" sz="1400"/>
              <a:t> - Addressing top management issues with users and groups (10:15 – 11:00)</a:t>
            </a:r>
            <a:endParaRPr lang="en-US" sz="1400" dirty="0"/>
          </a:p>
          <a:p>
            <a:pPr marL="228600" lvl="1" indent="0">
              <a:buNone/>
            </a:pPr>
            <a:r>
              <a:rPr lang="en-US" sz="1400"/>
              <a:t>WEDNESDAY: </a:t>
            </a:r>
            <a:r>
              <a:rPr lang="en-US" sz="1400">
                <a:hlinkClick r:id="rId5"/>
              </a:rPr>
              <a:t>BRK2210</a:t>
            </a:r>
            <a:r>
              <a:rPr lang="en-US" sz="1400"/>
              <a:t> - Finding your collaboration sweet spot with Office 365 Groups, SharePoint, Teams, and Yammer (3:15 – 4:00)</a:t>
            </a:r>
            <a:endParaRPr lang="en-US" sz="1400" dirty="0"/>
          </a:p>
          <a:p>
            <a:pPr marL="228600" lvl="1" indent="0">
              <a:buNone/>
            </a:pPr>
            <a:r>
              <a:rPr lang="en-US" sz="1400"/>
              <a:t>THURSDAY: </a:t>
            </a:r>
            <a:r>
              <a:rPr lang="en-US" sz="1400">
                <a:hlinkClick r:id="rId6"/>
              </a:rPr>
              <a:t>BRK3264</a:t>
            </a:r>
            <a:r>
              <a:rPr lang="en-US" sz="1400"/>
              <a:t> - Transform collaboration and fight shadow IT with Office 365 groups (10:15 – 11:00)</a:t>
            </a:r>
            <a:endParaRPr lang="en-US" sz="1400" dirty="0"/>
          </a:p>
          <a:p>
            <a:pPr marL="228600" lvl="1" indent="0">
              <a:buNone/>
            </a:pPr>
            <a:r>
              <a:rPr lang="en-US" sz="1400"/>
              <a:t>FRIDAY: </a:t>
            </a:r>
            <a:r>
              <a:rPr lang="en-US" sz="1400">
                <a:hlinkClick r:id="rId7"/>
              </a:rPr>
              <a:t>BRK2058</a:t>
            </a:r>
            <a:r>
              <a:rPr lang="en-US" sz="1400"/>
              <a:t> - Deploy Office 365 groups at scale to power Microsoft Teams, Outlook, Yammer, and SharePoint (9:00 – 9:45)</a:t>
            </a:r>
            <a:endParaRPr lang="en-US" sz="1400" dirty="0"/>
          </a:p>
          <a:p>
            <a:endParaRPr lang="en-US" sz="1800"/>
          </a:p>
          <a:p>
            <a:pPr marL="0" indent="0">
              <a:buNone/>
            </a:pPr>
            <a:r>
              <a:rPr lang="en-US" sz="1800"/>
              <a:t>Theater Sessions</a:t>
            </a:r>
          </a:p>
          <a:p>
            <a:pPr marL="228600" lvl="1" indent="0">
              <a:buNone/>
            </a:pPr>
            <a:r>
              <a:rPr lang="en-US" sz="1500"/>
              <a:t>TUESDAY: </a:t>
            </a:r>
            <a:r>
              <a:rPr lang="en-US" sz="1500">
                <a:hlinkClick r:id="rId8"/>
              </a:rPr>
              <a:t>THR3083</a:t>
            </a:r>
            <a:r>
              <a:rPr lang="en-US" sz="1500"/>
              <a:t> - Office 365 Groups: Ask us anything (12:40 – 1:00)</a:t>
            </a:r>
            <a:endParaRPr lang="en-US" sz="1500" dirty="0"/>
          </a:p>
          <a:p>
            <a:pPr marL="228600" lvl="1" indent="0">
              <a:buNone/>
            </a:pPr>
            <a:r>
              <a:rPr lang="en-US" sz="1500"/>
              <a:t>WEDNESDAY: </a:t>
            </a:r>
            <a:r>
              <a:rPr lang="en-US" sz="1500">
                <a:hlinkClick r:id="rId9"/>
              </a:rPr>
              <a:t>THR2091</a:t>
            </a:r>
            <a:r>
              <a:rPr lang="en-US" sz="1500"/>
              <a:t> - Master sharing and permissions of Office 365 in 20 minutes (2:30 – 2:50)</a:t>
            </a:r>
            <a:endParaRPr lang="en-US" sz="1500" dirty="0"/>
          </a:p>
          <a:p>
            <a:pPr marL="228600" lvl="1" indent="0">
              <a:buNone/>
            </a:pPr>
            <a:r>
              <a:rPr lang="en-US" sz="1500"/>
              <a:t>WEDNESDAY: </a:t>
            </a:r>
            <a:r>
              <a:rPr lang="en-US" sz="1500">
                <a:hlinkClick r:id="rId10"/>
              </a:rPr>
              <a:t>THR3043</a:t>
            </a:r>
            <a:r>
              <a:rPr lang="en-US" sz="1500"/>
              <a:t> - Microsoft Teams and Office 365 Groups PowerShell </a:t>
            </a:r>
            <a:r>
              <a:rPr lang="en-US" sz="1500" err="1"/>
              <a:t>MasterClass</a:t>
            </a:r>
            <a:r>
              <a:rPr lang="en-US" sz="1500"/>
              <a:t> (3:40 – 4:00)</a:t>
            </a:r>
            <a:endParaRPr lang="en-US" sz="1500" dirty="0"/>
          </a:p>
          <a:p>
            <a:pPr marL="0" indent="0">
              <a:buNone/>
            </a:pPr>
            <a:endParaRPr lang="en-US" sz="1800"/>
          </a:p>
          <a:p>
            <a:pPr marL="0" indent="0">
              <a:buNone/>
            </a:pPr>
            <a:r>
              <a:rPr lang="en-US" sz="1800"/>
              <a:t>Related Sessions</a:t>
            </a:r>
          </a:p>
          <a:p>
            <a:pPr marL="228600" lvl="1" indent="0">
              <a:buNone/>
            </a:pPr>
            <a:r>
              <a:rPr lang="en-US" sz="1400"/>
              <a:t>MONDAY: </a:t>
            </a:r>
            <a:r>
              <a:rPr lang="en-US" sz="1400">
                <a:hlinkClick r:id="rId11"/>
              </a:rPr>
              <a:t>THR2251</a:t>
            </a:r>
            <a:r>
              <a:rPr lang="en-US" sz="1400"/>
              <a:t> - How Microsoft empowers employees through self-service collaboration while still protecting the company in Office 365 (1:40 – 2:00)</a:t>
            </a:r>
            <a:endParaRPr lang="en-US" sz="1400" dirty="0"/>
          </a:p>
          <a:p>
            <a:pPr marL="228600" lvl="1" indent="0">
              <a:buNone/>
            </a:pPr>
            <a:r>
              <a:rPr lang="en-US" sz="1400"/>
              <a:t>TUESDAY: </a:t>
            </a:r>
            <a:r>
              <a:rPr lang="en-US" sz="1400">
                <a:hlinkClick r:id="rId12"/>
              </a:rPr>
              <a:t>BRK2233</a:t>
            </a:r>
            <a:r>
              <a:rPr lang="en-US" sz="1400"/>
              <a:t> - The future of Yammer: Share knowledge, engage leaders, and build communities in Microsoft 365 (9:00 – 10:15)</a:t>
            </a:r>
            <a:endParaRPr lang="en-US" sz="1400" dirty="0"/>
          </a:p>
          <a:p>
            <a:pPr marL="228600" lvl="1" indent="0">
              <a:buNone/>
            </a:pPr>
            <a:r>
              <a:rPr lang="en-US" sz="1400"/>
              <a:t>WEDNESDAY: </a:t>
            </a:r>
            <a:r>
              <a:rPr lang="en-US" sz="1400">
                <a:hlinkClick r:id="rId13"/>
              </a:rPr>
              <a:t>BRK2052</a:t>
            </a:r>
            <a:r>
              <a:rPr lang="en-US" sz="1400"/>
              <a:t> - What's new and what's next: SharePoint and OneDrive administration (12:45 – 1:30)</a:t>
            </a:r>
            <a:endParaRPr lang="en-US" sz="1400" dirty="0"/>
          </a:p>
        </p:txBody>
      </p:sp>
    </p:spTree>
    <p:extLst>
      <p:ext uri="{BB962C8B-B14F-4D97-AF65-F5344CB8AC3E}">
        <p14:creationId xmlns:p14="http://schemas.microsoft.com/office/powerpoint/2010/main" val="38845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F4E20A-4C32-42BE-BD56-B5D9726C82EC}"/>
              </a:ext>
            </a:extLst>
          </p:cNvPr>
          <p:cNvSpPr>
            <a:spLocks noGrp="1"/>
          </p:cNvSpPr>
          <p:nvPr>
            <p:ph type="title"/>
          </p:nvPr>
        </p:nvSpPr>
        <p:spPr>
          <a:xfrm>
            <a:off x="341907" y="1130510"/>
            <a:ext cx="4508390" cy="5245352"/>
          </a:xfrm>
        </p:spPr>
        <p:txBody>
          <a:bodyPr/>
          <a:lstStyle/>
          <a:p>
            <a:r>
              <a:rPr lang="en-US" sz="2000">
                <a:cs typeface="Segoe UI"/>
              </a:rPr>
              <a:t>Create a governance plan </a:t>
            </a:r>
            <a:r>
              <a:rPr lang="en-US" sz="2000">
                <a:cs typeface="Segoe UI"/>
                <a:hlinkClick r:id="rId2"/>
              </a:rPr>
              <a:t>https://aka.ms/GroupsGP</a:t>
            </a:r>
            <a:br>
              <a:rPr lang="en-US" sz="2000"/>
            </a:br>
            <a:br>
              <a:rPr lang="en-US" sz="2000"/>
            </a:br>
            <a:r>
              <a:rPr lang="en-US" sz="2000">
                <a:cs typeface="Segoe UI"/>
              </a:rPr>
              <a:t>Enable self-service </a:t>
            </a:r>
            <a:r>
              <a:rPr lang="en-US" sz="2000">
                <a:cs typeface="Segoe UI"/>
                <a:hlinkClick r:id="rId3"/>
              </a:rPr>
              <a:t>https://aka.ms/GroupsSS</a:t>
            </a:r>
            <a:br>
              <a:rPr lang="en-US" sz="2000"/>
            </a:br>
            <a:br>
              <a:rPr lang="en-US" sz="2000"/>
            </a:br>
            <a:r>
              <a:rPr lang="en-US" sz="2000">
                <a:cs typeface="Segoe UI"/>
              </a:rPr>
              <a:t>Engage FastTrack </a:t>
            </a:r>
            <a:r>
              <a:rPr lang="en-US" sz="2000">
                <a:cs typeface="Segoe UI"/>
                <a:hlinkClick r:id="rId4"/>
              </a:rPr>
              <a:t>https://microsoft.com/FastTrack</a:t>
            </a:r>
            <a:br>
              <a:rPr lang="en-US" sz="2000"/>
            </a:br>
            <a:br>
              <a:rPr lang="en-US" sz="2000"/>
            </a:br>
            <a:r>
              <a:rPr lang="en-US" sz="2000">
                <a:cs typeface="Segoe UI"/>
              </a:rPr>
              <a:t>Enable analytics to understand usage </a:t>
            </a:r>
            <a:r>
              <a:rPr lang="en-US" sz="2000">
                <a:cs typeface="Segoe UI"/>
                <a:hlinkClick r:id="rId5"/>
              </a:rPr>
              <a:t>https://aka.ms/UsageAnalytics</a:t>
            </a:r>
            <a:br>
              <a:rPr lang="en-US" sz="2000"/>
            </a:br>
            <a:br>
              <a:rPr lang="en-US" sz="2000"/>
            </a:br>
            <a:r>
              <a:rPr lang="en-US" sz="2000">
                <a:cs typeface="Segoe UI"/>
              </a:rPr>
              <a:t>Connect with community  </a:t>
            </a:r>
            <a:r>
              <a:rPr lang="en-US" sz="2000">
                <a:cs typeface="Segoe UI"/>
                <a:hlinkClick r:id="rId6"/>
              </a:rPr>
              <a:t>https://aka.ms/M365TC</a:t>
            </a:r>
            <a:br>
              <a:rPr lang="en-US" sz="2000"/>
            </a:br>
            <a:br>
              <a:rPr lang="en-US" sz="2000"/>
            </a:br>
            <a:r>
              <a:rPr lang="en-US" sz="2000">
                <a:cs typeface="Segoe UI"/>
              </a:rPr>
              <a:t>Check out our blog </a:t>
            </a:r>
            <a:r>
              <a:rPr lang="en-US" sz="2000">
                <a:cs typeface="Segoe UI"/>
                <a:hlinkClick r:id="rId7"/>
              </a:rPr>
              <a:t>https://aka.ms/M365TCBlog</a:t>
            </a:r>
            <a:endParaRPr lang="en-US" sz="3200">
              <a:cs typeface="Segoe UI"/>
            </a:endParaRPr>
          </a:p>
        </p:txBody>
      </p:sp>
      <p:sp>
        <p:nvSpPr>
          <p:cNvPr id="10" name="Rectangle 9">
            <a:extLst>
              <a:ext uri="{FF2B5EF4-FFF2-40B4-BE49-F238E27FC236}">
                <a16:creationId xmlns:a16="http://schemas.microsoft.com/office/drawing/2014/main" id="{67F4CEF7-82B7-47CD-A072-7E407E5859FD}"/>
              </a:ext>
            </a:extLst>
          </p:cNvPr>
          <p:cNvSpPr/>
          <p:nvPr/>
        </p:nvSpPr>
        <p:spPr bwMode="auto">
          <a:xfrm>
            <a:off x="1" y="0"/>
            <a:ext cx="5334000" cy="866692"/>
          </a:xfrm>
          <a:prstGeom prst="rect">
            <a:avLst/>
          </a:prstGeom>
          <a:solidFill>
            <a:srgbClr val="74AD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400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Call to Action</a:t>
            </a:r>
          </a:p>
        </p:txBody>
      </p:sp>
      <p:pic>
        <p:nvPicPr>
          <p:cNvPr id="3" name="Picture 2" descr="A person holding a sign&#10;&#10;Description automatically generated">
            <a:extLst>
              <a:ext uri="{FF2B5EF4-FFF2-40B4-BE49-F238E27FC236}">
                <a16:creationId xmlns:a16="http://schemas.microsoft.com/office/drawing/2014/main" id="{DF2CE53E-E7BF-409F-9209-BF46B32FD8EA}"/>
              </a:ext>
            </a:extLst>
          </p:cNvPr>
          <p:cNvPicPr>
            <a:picLocks noChangeAspect="1"/>
          </p:cNvPicPr>
          <p:nvPr/>
        </p:nvPicPr>
        <p:blipFill rotWithShape="1">
          <a:blip r:embed="rId8"/>
          <a:srcRect l="15946" t="-1143" r="16170" b="1143"/>
          <a:stretch/>
        </p:blipFill>
        <p:spPr>
          <a:xfrm>
            <a:off x="5234730" y="-83891"/>
            <a:ext cx="7087899" cy="6955415"/>
          </a:xfrm>
          <a:prstGeom prst="rect">
            <a:avLst/>
          </a:prstGeom>
        </p:spPr>
      </p:pic>
    </p:spTree>
    <p:extLst>
      <p:ext uri="{BB962C8B-B14F-4D97-AF65-F5344CB8AC3E}">
        <p14:creationId xmlns:p14="http://schemas.microsoft.com/office/powerpoint/2010/main" val="2467213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861774"/>
          </a:xfrm>
        </p:spPr>
        <p:txBody>
          <a:bodyPr/>
          <a:lstStyle/>
          <a:p>
            <a:r>
              <a:rPr lang="en-US" sz="3600" spc="-147">
                <a:solidFill>
                  <a:srgbClr val="000000"/>
                </a:solidFill>
              </a:rPr>
              <a:t>FastTrack</a:t>
            </a:r>
            <a:br>
              <a:rPr lang="en-US" sz="3600" spc="-147">
                <a:solidFill>
                  <a:srgbClr val="000000"/>
                </a:solidFill>
              </a:rPr>
            </a:br>
            <a:r>
              <a:rPr lang="en-US" sz="2000" spc="0">
                <a:solidFill>
                  <a:srgbClr val="000000"/>
                </a:solidFill>
                <a:cs typeface="Segoe UI Semilight" panose="020B0402040204020203" pitchFamily="34" charset="0"/>
              </a:rPr>
              <a:t>Your advisor to help deploy Microsoft 365</a:t>
            </a:r>
            <a:endParaRPr lang="en-US" sz="3600" spc="0">
              <a:solidFill>
                <a:srgbClr val="000000"/>
              </a:solidFill>
              <a:cs typeface="Segoe UI Semilight" panose="020B0402040204020203" pitchFamily="34" charset="0"/>
            </a:endParaRPr>
          </a:p>
        </p:txBody>
      </p:sp>
      <p:sp>
        <p:nvSpPr>
          <p:cNvPr id="8" name="Text Placeholder 3">
            <a:extLst>
              <a:ext uri="{FF2B5EF4-FFF2-40B4-BE49-F238E27FC236}">
                <a16:creationId xmlns:a16="http://schemas.microsoft.com/office/drawing/2014/main" id="{5B8BA617-E4B7-4C2D-A111-3F746D05F551}"/>
              </a:ext>
            </a:extLst>
          </p:cNvPr>
          <p:cNvSpPr>
            <a:spLocks noGrp="1"/>
          </p:cNvSpPr>
          <p:nvPr>
            <p:ph type="body" sz="quarter" idx="10"/>
          </p:nvPr>
        </p:nvSpPr>
        <p:spPr>
          <a:xfrm>
            <a:off x="590868" y="2019300"/>
            <a:ext cx="7279342" cy="4154984"/>
          </a:xfrm>
        </p:spPr>
        <p:txBody>
          <a:bodyPr/>
          <a:lstStyle/>
          <a:p>
            <a:pPr fontAlgn="base">
              <a:spcBef>
                <a:spcPts val="600"/>
              </a:spcBef>
              <a:spcAft>
                <a:spcPts val="600"/>
              </a:spcAft>
            </a:pPr>
            <a:r>
              <a:rPr lang="en-US" sz="1800">
                <a:solidFill>
                  <a:srgbClr val="2C292A"/>
                </a:solidFill>
                <a:latin typeface="Segoe UI" panose="020B0502040204020203" pitchFamily="34" charset="0"/>
              </a:rPr>
              <a:t>Onboard to Microsoft 365 services and migrate your data</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Configure identity and security capabilities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0070C0"/>
                </a:solidFill>
                <a:latin typeface="Segoe UI" panose="020B0502040204020203" pitchFamily="34" charset="0"/>
              </a:rPr>
              <a:t>New! </a:t>
            </a:r>
            <a:r>
              <a:rPr lang="en-US" sz="1800">
                <a:solidFill>
                  <a:srgbClr val="2C292A"/>
                </a:solidFill>
                <a:latin typeface="Segoe UI" panose="020B0502040204020203" pitchFamily="34" charset="0"/>
              </a:rPr>
              <a:t>Guide Windows 10 deployment </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Deliver app compat services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Deploy chat-based collaboration and productivity apps</a:t>
            </a:r>
            <a:r>
              <a:rPr lang="en-US" sz="1800">
                <a:solidFill>
                  <a:srgbClr val="505050"/>
                </a:solidFill>
                <a:latin typeface="Segoe UI" panose="020B0502040204020203" pitchFamily="34" charset="0"/>
              </a:rPr>
              <a:t>​</a:t>
            </a:r>
          </a:p>
          <a:p>
            <a:pPr fontAlgn="base">
              <a:spcBef>
                <a:spcPts val="600"/>
              </a:spcBef>
              <a:spcAft>
                <a:spcPts val="600"/>
              </a:spcAft>
            </a:pPr>
            <a:r>
              <a:rPr lang="en-US" sz="1800">
                <a:solidFill>
                  <a:srgbClr val="2C292A"/>
                </a:solidFill>
                <a:latin typeface="Segoe UI" panose="020B0502040204020203" pitchFamily="34" charset="0"/>
              </a:rPr>
              <a:t>Gain customer user adoption and realize business value</a:t>
            </a:r>
            <a:r>
              <a:rPr lang="en-US" sz="1800">
                <a:solidFill>
                  <a:srgbClr val="505050"/>
                </a:solidFill>
                <a:latin typeface="Segoe UI" panose="020B0502040204020203" pitchFamily="34" charset="0"/>
              </a:rPr>
              <a:t>​</a:t>
            </a: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endParaRPr lang="en-US" sz="1800">
              <a:solidFill>
                <a:srgbClr val="2C292A"/>
              </a:solidFill>
              <a:latin typeface="Segoe UI" panose="020B0502040204020203" pitchFamily="34" charset="0"/>
            </a:endParaRPr>
          </a:p>
          <a:p>
            <a:pPr fontAlgn="base">
              <a:spcBef>
                <a:spcPts val="600"/>
              </a:spcBef>
              <a:spcAft>
                <a:spcPts val="600"/>
              </a:spcAft>
            </a:pPr>
            <a:r>
              <a:rPr lang="en-US" sz="1800" i="1">
                <a:solidFill>
                  <a:srgbClr val="2C292A"/>
                </a:solidFill>
                <a:latin typeface="Segoe UI" panose="020B0502040204020203" pitchFamily="34" charset="0"/>
              </a:rPr>
              <a:t>Delivered by Microsoft or approved partners</a:t>
            </a:r>
            <a:r>
              <a:rPr lang="en-US" sz="1800" i="1">
                <a:solidFill>
                  <a:srgbClr val="505050"/>
                </a:solidFill>
                <a:latin typeface="Segoe UI" panose="020B0502040204020203" pitchFamily="34" charset="0"/>
              </a:rPr>
              <a:t>​</a:t>
            </a:r>
          </a:p>
          <a:p>
            <a:pPr fontAlgn="base">
              <a:spcBef>
                <a:spcPts val="600"/>
              </a:spcBef>
              <a:spcAft>
                <a:spcPts val="600"/>
              </a:spcAft>
            </a:pPr>
            <a:r>
              <a:rPr lang="en-US" sz="1800" i="1">
                <a:solidFill>
                  <a:srgbClr val="2C292A"/>
                </a:solidFill>
                <a:latin typeface="Segoe UI" panose="020B0502040204020203" pitchFamily="34" charset="0"/>
              </a:rPr>
              <a:t>Included in your eligible subscription at no additional cost</a:t>
            </a:r>
            <a:r>
              <a:rPr lang="en-US" sz="1800" i="1">
                <a:solidFill>
                  <a:srgbClr val="505050"/>
                </a:solidFill>
                <a:latin typeface="Segoe UI" panose="020B0502040204020203" pitchFamily="34" charset="0"/>
              </a:rPr>
              <a:t>​</a:t>
            </a:r>
          </a:p>
        </p:txBody>
      </p:sp>
      <p:pic>
        <p:nvPicPr>
          <p:cNvPr id="7" name="Picture 6" descr="Picture of people working.">
            <a:extLst>
              <a:ext uri="{FF2B5EF4-FFF2-40B4-BE49-F238E27FC236}">
                <a16:creationId xmlns:a16="http://schemas.microsoft.com/office/drawing/2014/main" id="{58369FAB-ADCD-49DA-B5D5-8EC86E937F84}"/>
              </a:ext>
            </a:extLst>
          </p:cNvPr>
          <p:cNvPicPr>
            <a:picLocks noChangeAspect="1"/>
          </p:cNvPicPr>
          <p:nvPr/>
        </p:nvPicPr>
        <p:blipFill>
          <a:blip r:embed="rId3"/>
          <a:stretch>
            <a:fillRect/>
          </a:stretch>
        </p:blipFill>
        <p:spPr>
          <a:xfrm>
            <a:off x="7870209" y="0"/>
            <a:ext cx="4321790" cy="6858000"/>
          </a:xfrm>
          <a:prstGeom prst="rect">
            <a:avLst/>
          </a:prstGeom>
        </p:spPr>
      </p:pic>
      <p:sp>
        <p:nvSpPr>
          <p:cNvPr id="9" name="Rectangle 8">
            <a:extLst>
              <a:ext uri="{FF2B5EF4-FFF2-40B4-BE49-F238E27FC236}">
                <a16:creationId xmlns:a16="http://schemas.microsoft.com/office/drawing/2014/main" id="{DB5B71FD-3D4C-420A-ADC5-FF919D413146}"/>
              </a:ext>
            </a:extLst>
          </p:cNvPr>
          <p:cNvSpPr/>
          <p:nvPr/>
        </p:nvSpPr>
        <p:spPr>
          <a:xfrm>
            <a:off x="8273412" y="6235380"/>
            <a:ext cx="3515385" cy="400110"/>
          </a:xfrm>
          <a:prstGeom prst="rect">
            <a:avLst/>
          </a:prstGeom>
        </p:spPr>
        <p:txBody>
          <a:bodyPr wrap="square" lIns="0" rIns="0">
            <a:spAutoFit/>
          </a:bodyPr>
          <a:lstStyle/>
          <a:p>
            <a:pPr marL="0" marR="0" lvl="0" indent="0" algn="ctr" defTabSz="896042"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www.Microsoft.com/FastTrack</a:t>
            </a:r>
          </a:p>
        </p:txBody>
      </p:sp>
      <p:sp>
        <p:nvSpPr>
          <p:cNvPr id="6" name="Freeform: Shape 5">
            <a:extLst>
              <a:ext uri="{FF2B5EF4-FFF2-40B4-BE49-F238E27FC236}">
                <a16:creationId xmlns:a16="http://schemas.microsoft.com/office/drawing/2014/main" id="{6CBD7777-0C7B-4FCA-B47D-320B8756BB69}"/>
              </a:ext>
            </a:extLst>
          </p:cNvPr>
          <p:cNvSpPr/>
          <p:nvPr/>
        </p:nvSpPr>
        <p:spPr bwMode="auto">
          <a:xfrm>
            <a:off x="7865165" y="-6626"/>
            <a:ext cx="4346713" cy="2491409"/>
          </a:xfrm>
          <a:custGeom>
            <a:avLst/>
            <a:gdLst>
              <a:gd name="connsiteX0" fmla="*/ 6626 w 4346713"/>
              <a:gd name="connsiteY0" fmla="*/ 1696278 h 2491409"/>
              <a:gd name="connsiteX1" fmla="*/ 4346713 w 4346713"/>
              <a:gd name="connsiteY1" fmla="*/ 0 h 2491409"/>
              <a:gd name="connsiteX2" fmla="*/ 4306957 w 4346713"/>
              <a:gd name="connsiteY2" fmla="*/ 801756 h 2491409"/>
              <a:gd name="connsiteX3" fmla="*/ 0 w 4346713"/>
              <a:gd name="connsiteY3" fmla="*/ 2491409 h 2491409"/>
            </a:gdLst>
            <a:ahLst/>
            <a:cxnLst>
              <a:cxn ang="0">
                <a:pos x="connsiteX0" y="connsiteY0"/>
              </a:cxn>
              <a:cxn ang="0">
                <a:pos x="connsiteX1" y="connsiteY1"/>
              </a:cxn>
              <a:cxn ang="0">
                <a:pos x="connsiteX2" y="connsiteY2"/>
              </a:cxn>
              <a:cxn ang="0">
                <a:pos x="connsiteX3" y="connsiteY3"/>
              </a:cxn>
            </a:cxnLst>
            <a:rect l="l" t="t" r="r" b="b"/>
            <a:pathLst>
              <a:path w="4346713" h="2491409">
                <a:moveTo>
                  <a:pt x="6626" y="1696278"/>
                </a:moveTo>
                <a:lnTo>
                  <a:pt x="4346713" y="0"/>
                </a:lnTo>
                <a:lnTo>
                  <a:pt x="4306957" y="801756"/>
                </a:lnTo>
                <a:lnTo>
                  <a:pt x="0" y="2491409"/>
                </a:lnTo>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85C6A9DC-BB18-401E-9635-91A61B5C291A}"/>
              </a:ext>
            </a:extLst>
          </p:cNvPr>
          <p:cNvSpPr txBox="1"/>
          <p:nvPr/>
        </p:nvSpPr>
        <p:spPr>
          <a:xfrm rot="20269663">
            <a:off x="8053637" y="858553"/>
            <a:ext cx="4634346"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mn-cs"/>
              </a:rPr>
              <a:t>Visit our FastTrack booth</a:t>
            </a:r>
          </a:p>
        </p:txBody>
      </p:sp>
    </p:spTree>
    <p:extLst>
      <p:ext uri="{BB962C8B-B14F-4D97-AF65-F5344CB8AC3E}">
        <p14:creationId xmlns:p14="http://schemas.microsoft.com/office/powerpoint/2010/main" val="2817063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FA1F037-9EDC-4DC6-B05C-996BDF60FF16}"/>
              </a:ext>
            </a:extLst>
          </p:cNvPr>
          <p:cNvSpPr>
            <a:spLocks noGrp="1"/>
          </p:cNvSpPr>
          <p:nvPr>
            <p:ph type="title"/>
          </p:nvPr>
        </p:nvSpPr>
        <p:spPr>
          <a:xfrm>
            <a:off x="692026" y="2276667"/>
            <a:ext cx="5510784" cy="498598"/>
          </a:xfrm>
        </p:spPr>
        <p:txBody>
          <a:bodyPr/>
          <a:lstStyle/>
          <a:p>
            <a:r>
              <a:rPr lang="en-US"/>
              <a:t>Thank you!</a:t>
            </a:r>
          </a:p>
        </p:txBody>
      </p:sp>
      <p:sp>
        <p:nvSpPr>
          <p:cNvPr id="13" name="Text Placeholder 4">
            <a:extLst>
              <a:ext uri="{FF2B5EF4-FFF2-40B4-BE49-F238E27FC236}">
                <a16:creationId xmlns:a16="http://schemas.microsoft.com/office/drawing/2014/main" id="{3F84D052-13FC-4AA6-93C3-B92F42391764}"/>
              </a:ext>
            </a:extLst>
          </p:cNvPr>
          <p:cNvSpPr txBox="1">
            <a:spLocks/>
          </p:cNvSpPr>
          <p:nvPr/>
        </p:nvSpPr>
        <p:spPr>
          <a:xfrm>
            <a:off x="1853442" y="4208260"/>
            <a:ext cx="5745038" cy="101566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cs typeface="Segoe UI"/>
              </a:rPr>
              <a:t>Venkat Ayyadevara</a:t>
            </a:r>
            <a:endParaRPr lang="en-US" sz="1800" b="1"/>
          </a:p>
          <a:p>
            <a:r>
              <a:rPr lang="en-US" sz="1600">
                <a:cs typeface="Segoe UI"/>
              </a:rPr>
              <a:t>Principal Group Program Manager</a:t>
            </a:r>
          </a:p>
          <a:p>
            <a:r>
              <a:rPr lang="en-US" sz="1600">
                <a:cs typeface="Segoe UI"/>
              </a:rPr>
              <a:t>venkat.ayyadevara@microsoft.com |      @vrayyadevara</a:t>
            </a:r>
          </a:p>
          <a:p>
            <a:r>
              <a:rPr lang="en-US" sz="1600">
                <a:cs typeface="Segoe UI"/>
              </a:rPr>
              <a:t>Office 365 Groups</a:t>
            </a:r>
          </a:p>
        </p:txBody>
      </p:sp>
      <p:sp>
        <p:nvSpPr>
          <p:cNvPr id="14" name="Text Placeholder 4">
            <a:extLst>
              <a:ext uri="{FF2B5EF4-FFF2-40B4-BE49-F238E27FC236}">
                <a16:creationId xmlns:a16="http://schemas.microsoft.com/office/drawing/2014/main" id="{8932831C-35A6-4B39-8C68-7A110A5823F4}"/>
              </a:ext>
            </a:extLst>
          </p:cNvPr>
          <p:cNvSpPr txBox="1">
            <a:spLocks/>
          </p:cNvSpPr>
          <p:nvPr/>
        </p:nvSpPr>
        <p:spPr>
          <a:xfrm>
            <a:off x="1853442" y="5438914"/>
            <a:ext cx="7478025" cy="101566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b="1">
                <a:cs typeface="Segoe UI"/>
              </a:rPr>
              <a:t>Mike McLean</a:t>
            </a:r>
            <a:endParaRPr lang="en-US" sz="1800" b="1"/>
          </a:p>
          <a:p>
            <a:r>
              <a:rPr lang="en-US" sz="1600">
                <a:cs typeface="Segoe UI"/>
              </a:rPr>
              <a:t>Principal Program Manager</a:t>
            </a:r>
          </a:p>
          <a:p>
            <a:r>
              <a:rPr lang="en-US" sz="1600">
                <a:cs typeface="Segoe UI"/>
              </a:rPr>
              <a:t>mmclean@Microsoft.com | @  @mikemcleanlive</a:t>
            </a:r>
          </a:p>
          <a:p>
            <a:r>
              <a:rPr lang="en-US" sz="1600">
                <a:cs typeface="Segoe UI"/>
              </a:rPr>
              <a:t>Office 365 Groups</a:t>
            </a:r>
          </a:p>
        </p:txBody>
      </p:sp>
      <p:pic>
        <p:nvPicPr>
          <p:cNvPr id="15" name="Picture 14">
            <a:extLst>
              <a:ext uri="{FF2B5EF4-FFF2-40B4-BE49-F238E27FC236}">
                <a16:creationId xmlns:a16="http://schemas.microsoft.com/office/drawing/2014/main" id="{68DFA65E-6AEB-4BF3-A223-992423D631F8}"/>
              </a:ext>
            </a:extLst>
          </p:cNvPr>
          <p:cNvPicPr>
            <a:picLocks noChangeAspect="1"/>
          </p:cNvPicPr>
          <p:nvPr/>
        </p:nvPicPr>
        <p:blipFill>
          <a:blip r:embed="rId3"/>
          <a:stretch>
            <a:fillRect/>
          </a:stretch>
        </p:blipFill>
        <p:spPr>
          <a:xfrm>
            <a:off x="735164" y="5540215"/>
            <a:ext cx="736601" cy="736601"/>
          </a:xfrm>
          <a:prstGeom prst="ellipse">
            <a:avLst/>
          </a:prstGeom>
          <a:ln w="63500" cap="rnd">
            <a:no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p:spPr>
      </p:pic>
      <p:pic>
        <p:nvPicPr>
          <p:cNvPr id="16" name="Picture 15">
            <a:extLst>
              <a:ext uri="{FF2B5EF4-FFF2-40B4-BE49-F238E27FC236}">
                <a16:creationId xmlns:a16="http://schemas.microsoft.com/office/drawing/2014/main" id="{48C78177-C14A-4093-BA32-01AF56CE0C76}"/>
              </a:ext>
            </a:extLst>
          </p:cNvPr>
          <p:cNvPicPr>
            <a:picLocks noChangeAspect="1"/>
          </p:cNvPicPr>
          <p:nvPr/>
        </p:nvPicPr>
        <p:blipFill>
          <a:blip r:embed="rId4"/>
          <a:stretch>
            <a:fillRect/>
          </a:stretch>
        </p:blipFill>
        <p:spPr>
          <a:xfrm>
            <a:off x="4286321" y="5946745"/>
            <a:ext cx="290258" cy="266724"/>
          </a:xfrm>
          <a:prstGeom prst="rect">
            <a:avLst/>
          </a:prstGeom>
        </p:spPr>
      </p:pic>
      <p:pic>
        <p:nvPicPr>
          <p:cNvPr id="17" name="Picture 16">
            <a:extLst>
              <a:ext uri="{FF2B5EF4-FFF2-40B4-BE49-F238E27FC236}">
                <a16:creationId xmlns:a16="http://schemas.microsoft.com/office/drawing/2014/main" id="{D7D7F66B-0462-4128-B470-30A5E50A6454}"/>
              </a:ext>
            </a:extLst>
          </p:cNvPr>
          <p:cNvPicPr>
            <a:picLocks noChangeAspect="1"/>
          </p:cNvPicPr>
          <p:nvPr/>
        </p:nvPicPr>
        <p:blipFill>
          <a:blip r:embed="rId4"/>
          <a:stretch>
            <a:fillRect/>
          </a:stretch>
        </p:blipFill>
        <p:spPr>
          <a:xfrm>
            <a:off x="5076674" y="4716091"/>
            <a:ext cx="290258" cy="266724"/>
          </a:xfrm>
          <a:prstGeom prst="rect">
            <a:avLst/>
          </a:prstGeom>
        </p:spPr>
      </p:pic>
      <p:pic>
        <p:nvPicPr>
          <p:cNvPr id="18" name="Picture 2" descr="Venkat Ayyadevara">
            <a:extLst>
              <a:ext uri="{FF2B5EF4-FFF2-40B4-BE49-F238E27FC236}">
                <a16:creationId xmlns:a16="http://schemas.microsoft.com/office/drawing/2014/main" id="{A9D77266-0E55-49B0-8EAB-C444B7C1F0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407" y="4332034"/>
            <a:ext cx="768113" cy="768113"/>
          </a:xfrm>
          <a:prstGeom prst="ellipse">
            <a:avLst/>
          </a:prstGeom>
          <a:ln w="63500" cap="rnd">
            <a:noFill/>
          </a:ln>
          <a:effectLst>
            <a:outerShdw blurRad="50800" dist="38100" dir="5400000" algn="t" rotWithShape="0">
              <a:prstClr val="black">
                <a:alpha val="40000"/>
              </a:prst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8AC64D39-D477-494F-9741-16D6708AE27B}"/>
              </a:ext>
            </a:extLst>
          </p:cNvPr>
          <p:cNvSpPr txBox="1"/>
          <p:nvPr/>
        </p:nvSpPr>
        <p:spPr>
          <a:xfrm>
            <a:off x="719407" y="2749077"/>
            <a:ext cx="979435" cy="246221"/>
          </a:xfrm>
          <a:prstGeom prst="rect">
            <a:avLst/>
          </a:prstGeom>
          <a:noFill/>
        </p:spPr>
        <p:txBody>
          <a:bodyPr wrap="none" lIns="0" tIns="0" rIns="0" bIns="0" rtlCol="0">
            <a:spAutoFit/>
          </a:bodyPr>
          <a:lstStyle/>
          <a:p>
            <a:pPr algn="l"/>
            <a:r>
              <a:rPr lang="en-US" sz="1600">
                <a:gradFill>
                  <a:gsLst>
                    <a:gs pos="91000">
                      <a:schemeClr val="tx1"/>
                    </a:gs>
                    <a:gs pos="0">
                      <a:schemeClr val="tx1"/>
                    </a:gs>
                  </a:gsLst>
                  <a:lin ang="5400000" scaled="0"/>
                </a:gradFill>
                <a:cs typeface="Segoe UI"/>
              </a:rPr>
              <a:t>#BRK2056 </a:t>
            </a:r>
          </a:p>
        </p:txBody>
      </p:sp>
    </p:spTree>
    <p:extLst>
      <p:ext uri="{BB962C8B-B14F-4D97-AF65-F5344CB8AC3E}">
        <p14:creationId xmlns:p14="http://schemas.microsoft.com/office/powerpoint/2010/main" val="324949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Appendix</a:t>
            </a:r>
          </a:p>
        </p:txBody>
      </p:sp>
      <p:sp>
        <p:nvSpPr>
          <p:cNvPr id="5" name="Text Placeholder 4">
            <a:extLst>
              <a:ext uri="{FF2B5EF4-FFF2-40B4-BE49-F238E27FC236}">
                <a16:creationId xmlns:a16="http://schemas.microsoft.com/office/drawing/2014/main" id="{0D8C24C2-6D7A-4BED-92DF-CFD7E2B6E0B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8228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CAC5-47E5-4CC1-B8B2-7373E22819B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575F42B-6F03-41D4-B80C-93100A71E9FF}"/>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50D4FB3-D29E-45DA-A23F-1A91C2BD5511}"/>
              </a:ext>
            </a:extLst>
          </p:cNvPr>
          <p:cNvPicPr>
            <a:picLocks noChangeAspect="1"/>
          </p:cNvPicPr>
          <p:nvPr/>
        </p:nvPicPr>
        <p:blipFill>
          <a:blip r:embed="rId2"/>
          <a:stretch>
            <a:fillRect/>
          </a:stretch>
        </p:blipFill>
        <p:spPr>
          <a:xfrm>
            <a:off x="260310" y="0"/>
            <a:ext cx="11671379" cy="6858000"/>
          </a:xfrm>
          <a:prstGeom prst="rect">
            <a:avLst/>
          </a:prstGeom>
        </p:spPr>
      </p:pic>
    </p:spTree>
    <p:extLst>
      <p:ext uri="{BB962C8B-B14F-4D97-AF65-F5344CB8AC3E}">
        <p14:creationId xmlns:p14="http://schemas.microsoft.com/office/powerpoint/2010/main" val="15696610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4A9CB-E680-4F57-A47F-3F08C207DA0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3C25C71-E320-4A0F-9817-C59FCEEBACB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81BD9722-A7EB-4D18-B5C8-2163EAA79B2D}"/>
              </a:ext>
            </a:extLst>
          </p:cNvPr>
          <p:cNvPicPr>
            <a:picLocks noChangeAspect="1"/>
          </p:cNvPicPr>
          <p:nvPr/>
        </p:nvPicPr>
        <p:blipFill>
          <a:blip r:embed="rId2"/>
          <a:stretch>
            <a:fillRect/>
          </a:stretch>
        </p:blipFill>
        <p:spPr>
          <a:xfrm>
            <a:off x="257268" y="0"/>
            <a:ext cx="11677464" cy="6858000"/>
          </a:xfrm>
          <a:prstGeom prst="rect">
            <a:avLst/>
          </a:prstGeom>
        </p:spPr>
      </p:pic>
    </p:spTree>
    <p:extLst>
      <p:ext uri="{BB962C8B-B14F-4D97-AF65-F5344CB8AC3E}">
        <p14:creationId xmlns:p14="http://schemas.microsoft.com/office/powerpoint/2010/main" val="7536264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A99D5-12A4-49D4-85E0-364674C3DDB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B40283-670D-4B87-BCFF-70D296A8E340}"/>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6FDD40B8-B24E-463C-AE32-29EEC38A8069}"/>
              </a:ext>
            </a:extLst>
          </p:cNvPr>
          <p:cNvPicPr>
            <a:picLocks noChangeAspect="1"/>
          </p:cNvPicPr>
          <p:nvPr/>
        </p:nvPicPr>
        <p:blipFill>
          <a:blip r:embed="rId2"/>
          <a:stretch>
            <a:fillRect/>
          </a:stretch>
        </p:blipFill>
        <p:spPr>
          <a:xfrm>
            <a:off x="271564" y="0"/>
            <a:ext cx="11648872" cy="6858000"/>
          </a:xfrm>
          <a:prstGeom prst="rect">
            <a:avLst/>
          </a:prstGeom>
        </p:spPr>
      </p:pic>
    </p:spTree>
    <p:extLst>
      <p:ext uri="{BB962C8B-B14F-4D97-AF65-F5344CB8AC3E}">
        <p14:creationId xmlns:p14="http://schemas.microsoft.com/office/powerpoint/2010/main" val="6503063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28DD-94E8-4EBE-B0C4-D739BFB3AF7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992CF15-999D-4807-B2C9-53FAA79C2B2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36E99860-D173-4BE9-98D0-7CC98DD67E48}"/>
              </a:ext>
            </a:extLst>
          </p:cNvPr>
          <p:cNvPicPr>
            <a:picLocks noChangeAspect="1"/>
          </p:cNvPicPr>
          <p:nvPr/>
        </p:nvPicPr>
        <p:blipFill>
          <a:blip r:embed="rId2"/>
          <a:stretch>
            <a:fillRect/>
          </a:stretch>
        </p:blipFill>
        <p:spPr>
          <a:xfrm>
            <a:off x="433133" y="0"/>
            <a:ext cx="11325733" cy="6858000"/>
          </a:xfrm>
          <a:prstGeom prst="rect">
            <a:avLst/>
          </a:prstGeom>
        </p:spPr>
      </p:pic>
    </p:spTree>
    <p:extLst>
      <p:ext uri="{BB962C8B-B14F-4D97-AF65-F5344CB8AC3E}">
        <p14:creationId xmlns:p14="http://schemas.microsoft.com/office/powerpoint/2010/main" val="224550125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6FE7F-909A-4EBC-8144-D698A0EF50C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589612D1-6133-4563-9305-EAD6FBB8E686}"/>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F370281-D5B5-470E-954C-2DABF68514D1}"/>
              </a:ext>
            </a:extLst>
          </p:cNvPr>
          <p:cNvPicPr>
            <a:picLocks noChangeAspect="1"/>
          </p:cNvPicPr>
          <p:nvPr/>
        </p:nvPicPr>
        <p:blipFill>
          <a:blip r:embed="rId2"/>
          <a:stretch>
            <a:fillRect/>
          </a:stretch>
        </p:blipFill>
        <p:spPr>
          <a:xfrm>
            <a:off x="423370" y="0"/>
            <a:ext cx="11345260" cy="6858000"/>
          </a:xfrm>
          <a:prstGeom prst="rect">
            <a:avLst/>
          </a:prstGeom>
        </p:spPr>
      </p:pic>
    </p:spTree>
    <p:extLst>
      <p:ext uri="{BB962C8B-B14F-4D97-AF65-F5344CB8AC3E}">
        <p14:creationId xmlns:p14="http://schemas.microsoft.com/office/powerpoint/2010/main" val="9709145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Agenda</a:t>
            </a:r>
          </a:p>
        </p:txBody>
      </p:sp>
      <p:sp>
        <p:nvSpPr>
          <p:cNvPr id="7" name="Oval 6">
            <a:extLst>
              <a:ext uri="{FF2B5EF4-FFF2-40B4-BE49-F238E27FC236}">
                <a16:creationId xmlns:a16="http://schemas.microsoft.com/office/drawing/2014/main" id="{1B8D13B8-3D71-48AE-BC98-60B09587551F}"/>
              </a:ext>
            </a:extLst>
          </p:cNvPr>
          <p:cNvSpPr/>
          <p:nvPr/>
        </p:nvSpPr>
        <p:spPr bwMode="auto">
          <a:xfrm>
            <a:off x="1037493"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1571CE65-46E1-4A77-8C45-C329736DA3B2}"/>
              </a:ext>
            </a:extLst>
          </p:cNvPr>
          <p:cNvCxnSpPr>
            <a:cxnSpLocks/>
            <a:stCxn id="7" idx="6"/>
            <a:endCxn id="9" idx="2"/>
          </p:cNvCxnSpPr>
          <p:nvPr/>
        </p:nvCxnSpPr>
        <p:spPr>
          <a:xfrm>
            <a:off x="1459523" y="3436327"/>
            <a:ext cx="2748085"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2E19B220-BCC1-4E73-B673-DAB3AF1925EC}"/>
              </a:ext>
            </a:extLst>
          </p:cNvPr>
          <p:cNvSpPr/>
          <p:nvPr/>
        </p:nvSpPr>
        <p:spPr bwMode="auto">
          <a:xfrm>
            <a:off x="4207608" y="3225312"/>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3D2E7DD5-AAA0-429C-AB20-62B12395D3FC}"/>
              </a:ext>
            </a:extLst>
          </p:cNvPr>
          <p:cNvCxnSpPr>
            <a:cxnSpLocks/>
            <a:stCxn id="9" idx="6"/>
            <a:endCxn id="11" idx="2"/>
          </p:cNvCxnSpPr>
          <p:nvPr/>
        </p:nvCxnSpPr>
        <p:spPr>
          <a:xfrm flipV="1">
            <a:off x="4629638" y="3421673"/>
            <a:ext cx="2748085" cy="14654"/>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76947D6A-619F-47EB-8ACC-02565FCA866D}"/>
              </a:ext>
            </a:extLst>
          </p:cNvPr>
          <p:cNvSpPr/>
          <p:nvPr/>
        </p:nvSpPr>
        <p:spPr bwMode="auto">
          <a:xfrm>
            <a:off x="7377723"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8CE44FB5-F55D-4DC6-9021-3BA70B3A8077}"/>
              </a:ext>
            </a:extLst>
          </p:cNvPr>
          <p:cNvSpPr/>
          <p:nvPr/>
        </p:nvSpPr>
        <p:spPr bwMode="auto">
          <a:xfrm>
            <a:off x="10547839" y="3210658"/>
            <a:ext cx="422030" cy="4220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919808B-7958-4F58-8731-7DCA894E4B2E}"/>
              </a:ext>
            </a:extLst>
          </p:cNvPr>
          <p:cNvCxnSpPr>
            <a:cxnSpLocks/>
            <a:stCxn id="11" idx="6"/>
            <a:endCxn id="12" idx="2"/>
          </p:cNvCxnSpPr>
          <p:nvPr/>
        </p:nvCxnSpPr>
        <p:spPr>
          <a:xfrm>
            <a:off x="7799753" y="3421673"/>
            <a:ext cx="2748086" cy="0"/>
          </a:xfrm>
          <a:prstGeom prst="line">
            <a:avLst/>
          </a:prstGeom>
          <a:ln w="19050">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144C776-9678-4F6D-9D89-20CF6FE19637}"/>
              </a:ext>
            </a:extLst>
          </p:cNvPr>
          <p:cNvSpPr txBox="1"/>
          <p:nvPr/>
        </p:nvSpPr>
        <p:spPr>
          <a:xfrm>
            <a:off x="438799" y="3756999"/>
            <a:ext cx="2073901" cy="553998"/>
          </a:xfrm>
          <a:prstGeom prst="rect">
            <a:avLst/>
          </a:prstGeom>
          <a:noFill/>
        </p:spPr>
        <p:txBody>
          <a:bodyPr wrap="none" lIns="0" tIns="0" rIns="0" bIns="0" rtlCol="0">
            <a:spAutoFit/>
          </a:bodyPr>
          <a:lstStyle/>
          <a:p>
            <a:pPr algn="l"/>
            <a:r>
              <a:rPr lang="en-US" sz="1800">
                <a:solidFill>
                  <a:schemeClr val="accent6">
                    <a:lumMod val="75000"/>
                  </a:schemeClr>
                </a:solidFill>
              </a:rPr>
              <a:t>Office 365 Groups</a:t>
            </a:r>
          </a:p>
          <a:p>
            <a:pPr algn="l"/>
            <a:r>
              <a:rPr lang="en-US" sz="1800">
                <a:solidFill>
                  <a:schemeClr val="accent6">
                    <a:lumMod val="75000"/>
                  </a:schemeClr>
                </a:solidFill>
              </a:rPr>
              <a:t>Membership Service</a:t>
            </a:r>
          </a:p>
        </p:txBody>
      </p:sp>
      <p:sp>
        <p:nvSpPr>
          <p:cNvPr id="15" name="TextBox 14">
            <a:extLst>
              <a:ext uri="{FF2B5EF4-FFF2-40B4-BE49-F238E27FC236}">
                <a16:creationId xmlns:a16="http://schemas.microsoft.com/office/drawing/2014/main" id="{E514A472-2EF1-4A83-A0E8-ECB800A2B30F}"/>
              </a:ext>
            </a:extLst>
          </p:cNvPr>
          <p:cNvSpPr txBox="1"/>
          <p:nvPr/>
        </p:nvSpPr>
        <p:spPr>
          <a:xfrm>
            <a:off x="3693377" y="3757000"/>
            <a:ext cx="1450492" cy="553998"/>
          </a:xfrm>
          <a:prstGeom prst="rect">
            <a:avLst/>
          </a:prstGeom>
          <a:noFill/>
        </p:spPr>
        <p:txBody>
          <a:bodyPr wrap="square" lIns="0" tIns="0" rIns="0" bIns="0" rtlCol="0">
            <a:spAutoFit/>
          </a:bodyPr>
          <a:lstStyle/>
          <a:p>
            <a:pPr algn="ctr"/>
            <a:r>
              <a:rPr lang="en-US" sz="1800">
                <a:solidFill>
                  <a:schemeClr val="accent6">
                    <a:lumMod val="75000"/>
                  </a:schemeClr>
                </a:solidFill>
              </a:rPr>
              <a:t>End User </a:t>
            </a:r>
          </a:p>
          <a:p>
            <a:pPr algn="ctr"/>
            <a:r>
              <a:rPr lang="en-US" sz="1800">
                <a:solidFill>
                  <a:schemeClr val="accent6">
                    <a:lumMod val="75000"/>
                  </a:schemeClr>
                </a:solidFill>
              </a:rPr>
              <a:t>Innovation</a:t>
            </a:r>
          </a:p>
        </p:txBody>
      </p:sp>
      <p:sp>
        <p:nvSpPr>
          <p:cNvPr id="16" name="TextBox 15">
            <a:extLst>
              <a:ext uri="{FF2B5EF4-FFF2-40B4-BE49-F238E27FC236}">
                <a16:creationId xmlns:a16="http://schemas.microsoft.com/office/drawing/2014/main" id="{8624DA33-7948-498E-971F-4C803623DEA0}"/>
              </a:ext>
            </a:extLst>
          </p:cNvPr>
          <p:cNvSpPr txBox="1"/>
          <p:nvPr/>
        </p:nvSpPr>
        <p:spPr>
          <a:xfrm>
            <a:off x="7049808" y="3756999"/>
            <a:ext cx="1077859" cy="553998"/>
          </a:xfrm>
          <a:prstGeom prst="rect">
            <a:avLst/>
          </a:prstGeom>
          <a:noFill/>
        </p:spPr>
        <p:txBody>
          <a:bodyPr wrap="none" lIns="0" tIns="0" rIns="0" bIns="0" rtlCol="0">
            <a:spAutoFit/>
          </a:bodyPr>
          <a:lstStyle/>
          <a:p>
            <a:pPr algn="ctr"/>
            <a:r>
              <a:rPr lang="en-US" sz="1800">
                <a:solidFill>
                  <a:schemeClr val="accent6">
                    <a:lumMod val="75000"/>
                  </a:schemeClr>
                </a:solidFill>
              </a:rPr>
              <a:t>Admin</a:t>
            </a:r>
          </a:p>
          <a:p>
            <a:pPr algn="ctr"/>
            <a:r>
              <a:rPr lang="en-US" sz="1800">
                <a:solidFill>
                  <a:schemeClr val="accent6">
                    <a:lumMod val="75000"/>
                  </a:schemeClr>
                </a:solidFill>
              </a:rPr>
              <a:t>Innovation</a:t>
            </a:r>
          </a:p>
        </p:txBody>
      </p:sp>
      <p:sp>
        <p:nvSpPr>
          <p:cNvPr id="18" name="TextBox 17">
            <a:extLst>
              <a:ext uri="{FF2B5EF4-FFF2-40B4-BE49-F238E27FC236}">
                <a16:creationId xmlns:a16="http://schemas.microsoft.com/office/drawing/2014/main" id="{78057083-9FCD-49FC-9D39-C5DB307D44D3}"/>
              </a:ext>
            </a:extLst>
          </p:cNvPr>
          <p:cNvSpPr txBox="1"/>
          <p:nvPr/>
        </p:nvSpPr>
        <p:spPr>
          <a:xfrm>
            <a:off x="10381923" y="3755317"/>
            <a:ext cx="968150" cy="276999"/>
          </a:xfrm>
          <a:prstGeom prst="rect">
            <a:avLst/>
          </a:prstGeom>
          <a:noFill/>
        </p:spPr>
        <p:txBody>
          <a:bodyPr wrap="none" lIns="0" tIns="0" rIns="0" bIns="0" rtlCol="0">
            <a:spAutoFit/>
          </a:bodyPr>
          <a:lstStyle/>
          <a:p>
            <a:pPr algn="l"/>
            <a:r>
              <a:rPr lang="en-US" sz="1800">
                <a:solidFill>
                  <a:schemeClr val="accent6">
                    <a:lumMod val="75000"/>
                  </a:schemeClr>
                </a:solidFill>
              </a:rPr>
              <a:t>Roadmap</a:t>
            </a:r>
          </a:p>
        </p:txBody>
      </p:sp>
      <p:sp>
        <p:nvSpPr>
          <p:cNvPr id="2" name="TextBox 1">
            <a:extLst>
              <a:ext uri="{FF2B5EF4-FFF2-40B4-BE49-F238E27FC236}">
                <a16:creationId xmlns:a16="http://schemas.microsoft.com/office/drawing/2014/main" id="{8CA338D7-E818-4F09-8682-2095768100FF}"/>
              </a:ext>
            </a:extLst>
          </p:cNvPr>
          <p:cNvSpPr txBox="1"/>
          <p:nvPr/>
        </p:nvSpPr>
        <p:spPr>
          <a:xfrm>
            <a:off x="98545" y="6400800"/>
            <a:ext cx="979435" cy="246221"/>
          </a:xfrm>
          <a:prstGeom prst="rect">
            <a:avLst/>
          </a:prstGeom>
          <a:noFill/>
        </p:spPr>
        <p:txBody>
          <a:bodyPr wrap="none" lIns="0" tIns="0" rIns="0" bIns="0" rtlCol="0">
            <a:spAutoFit/>
          </a:bodyPr>
          <a:lstStyle/>
          <a:p>
            <a:pPr algn="l"/>
            <a:r>
              <a:rPr lang="en-US" sz="1600">
                <a:gradFill>
                  <a:gsLst>
                    <a:gs pos="91000">
                      <a:schemeClr val="tx1"/>
                    </a:gs>
                    <a:gs pos="0">
                      <a:schemeClr val="tx1"/>
                    </a:gs>
                  </a:gsLst>
                  <a:lin ang="5400000" scaled="0"/>
                </a:gradFill>
                <a:cs typeface="Segoe UI"/>
              </a:rPr>
              <a:t>#BRK2056 </a:t>
            </a:r>
          </a:p>
        </p:txBody>
      </p:sp>
    </p:spTree>
    <p:extLst>
      <p:ext uri="{BB962C8B-B14F-4D97-AF65-F5344CB8AC3E}">
        <p14:creationId xmlns:p14="http://schemas.microsoft.com/office/powerpoint/2010/main" val="169493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2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par>
                          <p:cTn id="33" fill="hold">
                            <p:stCondLst>
                              <p:cond delay="1500"/>
                            </p:stCondLst>
                            <p:childTnLst>
                              <p:par>
                                <p:cTn id="34" presetID="1"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childTnLst>
                                </p:cTn>
                              </p:par>
                            </p:childTnLst>
                          </p:cTn>
                        </p:par>
                        <p:par>
                          <p:cTn id="36" fill="hold">
                            <p:stCondLst>
                              <p:cond delay="1500"/>
                            </p:stCondLst>
                            <p:childTnLst>
                              <p:par>
                                <p:cTn id="37" presetID="1"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4" grpId="0"/>
      <p:bldP spid="15" grpId="0"/>
      <p:bldP spid="16" grpId="0"/>
      <p:bldP spid="18"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0114A-B0F5-4C11-BC65-D4A17C445E0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5D2D3C8-7FD3-4E35-BD32-6D1331BA75B0}"/>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4C732B1B-D9CB-4ED8-88EC-2DF16454F6FE}"/>
              </a:ext>
            </a:extLst>
          </p:cNvPr>
          <p:cNvPicPr>
            <a:picLocks noChangeAspect="1"/>
          </p:cNvPicPr>
          <p:nvPr/>
        </p:nvPicPr>
        <p:blipFill>
          <a:blip r:embed="rId2"/>
          <a:stretch>
            <a:fillRect/>
          </a:stretch>
        </p:blipFill>
        <p:spPr>
          <a:xfrm>
            <a:off x="420064" y="0"/>
            <a:ext cx="11351172" cy="6858000"/>
          </a:xfrm>
          <a:prstGeom prst="rect">
            <a:avLst/>
          </a:prstGeom>
        </p:spPr>
      </p:pic>
    </p:spTree>
    <p:extLst>
      <p:ext uri="{BB962C8B-B14F-4D97-AF65-F5344CB8AC3E}">
        <p14:creationId xmlns:p14="http://schemas.microsoft.com/office/powerpoint/2010/main" val="30209382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8385D-F1B0-4D56-A9CA-B631A8B758AD}"/>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136AD51-9CC9-4608-938A-8F8075D08DB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9A14F1CB-D5EA-468F-A73E-BB8F6DF2571D}"/>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255306237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B39A14-B9EC-4993-A188-391E729870AA}"/>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7843076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955E4-ED9A-4897-B6D0-1E5FBBE5926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A615743-46E7-4F1C-83A1-ECD8A07ACA5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8012A9A6-1601-49D6-87AA-A9D1B39945AD}"/>
              </a:ext>
            </a:extLst>
          </p:cNvPr>
          <p:cNvPicPr>
            <a:picLocks noChangeAspect="1"/>
          </p:cNvPicPr>
          <p:nvPr/>
        </p:nvPicPr>
        <p:blipFill>
          <a:blip r:embed="rId2"/>
          <a:stretch>
            <a:fillRect/>
          </a:stretch>
        </p:blipFill>
        <p:spPr>
          <a:xfrm>
            <a:off x="725214" y="0"/>
            <a:ext cx="11351172" cy="6858000"/>
          </a:xfrm>
          <a:prstGeom prst="rect">
            <a:avLst/>
          </a:prstGeom>
        </p:spPr>
      </p:pic>
    </p:spTree>
    <p:extLst>
      <p:ext uri="{BB962C8B-B14F-4D97-AF65-F5344CB8AC3E}">
        <p14:creationId xmlns:p14="http://schemas.microsoft.com/office/powerpoint/2010/main" val="265767559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EBEC9D-DE29-4897-AC08-C8BCB2EF6F4B}"/>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92847106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86A652-8EC4-4A55-9CC1-7E1B302790B6}"/>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646584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AC128-99CD-4488-BBAD-187AFCFB40E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C35EF53-832C-4BAF-9C4A-6902FD231D74}"/>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5C19AF5-989E-4F72-B315-909B8D96AB53}"/>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99026777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DA62E-BE01-4B48-8A61-4E119E962A1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9796EF3-7C1D-48B8-BB3C-E1C7C49BFAB2}"/>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FAB891E-545F-4C93-9BB8-3E88CBB1BBD8}"/>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7221195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D7F94-D64B-431C-A53E-4D8F15EE6A59}"/>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2DC2E9E-3DEF-4E19-A3A8-B51A0055446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7E76DA6-EB9E-4E1D-82B9-67208FA2CC5F}"/>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40081428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59B9-0D29-41A7-9796-1377B2154DA8}"/>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2F655B9A-4570-4F06-89C2-9FDEAA2931D1}"/>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74458AD-FABC-4992-85C0-0132AC320505}"/>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13782467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142998-EA94-4FA2-A6F3-9EB067C25E21}"/>
              </a:ext>
            </a:extLst>
          </p:cNvPr>
          <p:cNvSpPr>
            <a:spLocks noGrp="1"/>
          </p:cNvSpPr>
          <p:nvPr>
            <p:ph type="title"/>
          </p:nvPr>
        </p:nvSpPr>
        <p:spPr>
          <a:xfrm>
            <a:off x="588263" y="585788"/>
            <a:ext cx="4159950" cy="5683249"/>
          </a:xfrm>
          <a:prstGeom prst="rect">
            <a:avLst/>
          </a:prstGeom>
        </p:spPr>
        <p:txBody>
          <a:bodyPr wrap="square" anchor="ctr">
            <a:normAutofit/>
          </a:bodyPr>
          <a:lstStyle/>
          <a:p>
            <a:r>
              <a:rPr lang="en-US" sz="3600">
                <a:solidFill>
                  <a:schemeClr val="tx1"/>
                </a:solidFill>
              </a:rPr>
              <a:t>Office 365 Groups Membership Service </a:t>
            </a:r>
          </a:p>
        </p:txBody>
      </p:sp>
      <p:pic>
        <p:nvPicPr>
          <p:cNvPr id="1028" name="Picture 2" descr="MSC19_microsoftInclusion_redmond_081">
            <a:extLst>
              <a:ext uri="{FF2B5EF4-FFF2-40B4-BE49-F238E27FC236}">
                <a16:creationId xmlns:a16="http://schemas.microsoft.com/office/drawing/2014/main" id="{02E4DC78-890F-402F-B32F-49A60C665C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8" r="18191" b="-1"/>
          <a:stretch/>
        </p:blipFill>
        <p:spPr bwMode="auto">
          <a:xfrm>
            <a:off x="5334000" y="10"/>
            <a:ext cx="6858000" cy="6857990"/>
          </a:xfrm>
          <a:prstGeom prst="rect">
            <a:avLst/>
          </a:prstGeom>
          <a:noFill/>
        </p:spPr>
      </p:pic>
    </p:spTree>
    <p:extLst>
      <p:ext uri="{BB962C8B-B14F-4D97-AF65-F5344CB8AC3E}">
        <p14:creationId xmlns:p14="http://schemas.microsoft.com/office/powerpoint/2010/main" val="563321703"/>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A0B5A4-FCF4-401A-A531-CABF09B94AF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38199B72-1C70-4066-9A0B-D192B8587067}"/>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807DA6C7-598A-4CD4-AD2F-6381FC1414B6}"/>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390559161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3143-6432-4FDB-9E52-6A493C62C843}"/>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6F4EC34E-17E5-4833-ACFD-54AC2EBD77FD}"/>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DC622526-B4D1-4C41-A8C1-91DA6D74E4ED}"/>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241923745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4AD0D-66CE-4134-AAD0-0D49CA2B88C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430B71B-F277-4959-9847-7FD003AFA113}"/>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64A725AF-19F2-4734-AD13-58DC100BF166}"/>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917730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009F-5A8C-4228-92B9-58553227DC7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BF9E3B3-5F76-48F8-ABBB-59CFE95B157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558FAB19-4E9D-4765-A22B-5D004A3BC974}"/>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12113357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C4807-5B7E-495F-AB63-8563553E741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66F711D-7590-4A3F-889B-E9DB04C2504C}"/>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1820E01-7B75-462E-B147-C1BA06C457C5}"/>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5654278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2089C-168C-4D77-BF1A-92C061AD5F17}"/>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365A03E-8551-4B11-AEBA-14DACE6DBDFB}"/>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FABE40C9-1B43-4058-9C93-77BED32A87B5}"/>
              </a:ext>
            </a:extLst>
          </p:cNvPr>
          <p:cNvPicPr>
            <a:picLocks noChangeAspect="1"/>
          </p:cNvPicPr>
          <p:nvPr/>
        </p:nvPicPr>
        <p:blipFill>
          <a:blip r:embed="rId2"/>
          <a:stretch>
            <a:fillRect/>
          </a:stretch>
        </p:blipFill>
        <p:spPr>
          <a:xfrm>
            <a:off x="420414" y="0"/>
            <a:ext cx="11351172" cy="6858000"/>
          </a:xfrm>
          <a:prstGeom prst="rect">
            <a:avLst/>
          </a:prstGeom>
        </p:spPr>
      </p:pic>
    </p:spTree>
    <p:extLst>
      <p:ext uri="{BB962C8B-B14F-4D97-AF65-F5344CB8AC3E}">
        <p14:creationId xmlns:p14="http://schemas.microsoft.com/office/powerpoint/2010/main" val="23585794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2A876FF4-861C-4757-B71A-60DD33B3813F}"/>
              </a:ext>
            </a:extLst>
          </p:cNvPr>
          <p:cNvPicPr>
            <a:picLocks noChangeAspect="1"/>
          </p:cNvPicPr>
          <p:nvPr/>
        </p:nvPicPr>
        <p:blipFill>
          <a:blip r:embed="rId2"/>
          <a:stretch>
            <a:fillRect/>
          </a:stretch>
        </p:blipFill>
        <p:spPr>
          <a:xfrm>
            <a:off x="0" y="299911"/>
            <a:ext cx="12192000" cy="6258178"/>
          </a:xfrm>
          <a:prstGeom prst="rect">
            <a:avLst/>
          </a:prstGeom>
        </p:spPr>
      </p:pic>
    </p:spTree>
    <p:extLst>
      <p:ext uri="{BB962C8B-B14F-4D97-AF65-F5344CB8AC3E}">
        <p14:creationId xmlns:p14="http://schemas.microsoft.com/office/powerpoint/2010/main" val="182009765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CE0ED1A7-DBBE-4838-8269-510C0157331C}"/>
              </a:ext>
            </a:extLst>
          </p:cNvPr>
          <p:cNvPicPr>
            <a:picLocks noChangeAspect="1"/>
          </p:cNvPicPr>
          <p:nvPr/>
        </p:nvPicPr>
        <p:blipFill>
          <a:blip r:embed="rId2"/>
          <a:stretch>
            <a:fillRect/>
          </a:stretch>
        </p:blipFill>
        <p:spPr>
          <a:xfrm>
            <a:off x="0" y="296433"/>
            <a:ext cx="12192000" cy="6265134"/>
          </a:xfrm>
          <a:prstGeom prst="rect">
            <a:avLst/>
          </a:prstGeom>
        </p:spPr>
      </p:pic>
    </p:spTree>
    <p:extLst>
      <p:ext uri="{BB962C8B-B14F-4D97-AF65-F5344CB8AC3E}">
        <p14:creationId xmlns:p14="http://schemas.microsoft.com/office/powerpoint/2010/main" val="248358412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E6D4973F-D157-4BCC-8982-D77E2D084E32}"/>
              </a:ext>
            </a:extLst>
          </p:cNvPr>
          <p:cNvPicPr>
            <a:picLocks noChangeAspect="1"/>
          </p:cNvPicPr>
          <p:nvPr/>
        </p:nvPicPr>
        <p:blipFill>
          <a:blip r:embed="rId2"/>
          <a:stretch>
            <a:fillRect/>
          </a:stretch>
        </p:blipFill>
        <p:spPr>
          <a:xfrm>
            <a:off x="0" y="284522"/>
            <a:ext cx="12192000" cy="6288956"/>
          </a:xfrm>
          <a:prstGeom prst="rect">
            <a:avLst/>
          </a:prstGeom>
        </p:spPr>
      </p:pic>
    </p:spTree>
    <p:extLst>
      <p:ext uri="{BB962C8B-B14F-4D97-AF65-F5344CB8AC3E}">
        <p14:creationId xmlns:p14="http://schemas.microsoft.com/office/powerpoint/2010/main" val="41021031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BBC36BA9-2A2A-4323-8AEE-94548DB48E78}"/>
              </a:ext>
            </a:extLst>
          </p:cNvPr>
          <p:cNvPicPr>
            <a:picLocks noChangeAspect="1"/>
          </p:cNvPicPr>
          <p:nvPr/>
        </p:nvPicPr>
        <p:blipFill>
          <a:blip r:embed="rId2"/>
          <a:stretch>
            <a:fillRect/>
          </a:stretch>
        </p:blipFill>
        <p:spPr>
          <a:xfrm>
            <a:off x="0" y="291668"/>
            <a:ext cx="12192000" cy="6274663"/>
          </a:xfrm>
          <a:prstGeom prst="rect">
            <a:avLst/>
          </a:prstGeom>
        </p:spPr>
      </p:pic>
    </p:spTree>
    <p:extLst>
      <p:ext uri="{BB962C8B-B14F-4D97-AF65-F5344CB8AC3E}">
        <p14:creationId xmlns:p14="http://schemas.microsoft.com/office/powerpoint/2010/main" val="3340747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4000"/>
            <a:lum/>
          </a:blip>
          <a:srcRect/>
          <a:stretch>
            <a:fillRect l="-24000" t="-25000" r="-6000" b="-25000"/>
          </a:stretch>
        </a:blip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93A3407-59A6-463C-8414-AA5CBB186184}"/>
              </a:ext>
            </a:extLst>
          </p:cNvPr>
          <p:cNvGrpSpPr/>
          <p:nvPr/>
        </p:nvGrpSpPr>
        <p:grpSpPr>
          <a:xfrm>
            <a:off x="3352800" y="908914"/>
            <a:ext cx="5486400" cy="4663098"/>
            <a:chOff x="3352800" y="665916"/>
            <a:chExt cx="5486400" cy="4663098"/>
          </a:xfrm>
        </p:grpSpPr>
        <p:pic>
          <p:nvPicPr>
            <p:cNvPr id="11" name="Graphic 10">
              <a:extLst>
                <a:ext uri="{FF2B5EF4-FFF2-40B4-BE49-F238E27FC236}">
                  <a16:creationId xmlns:a16="http://schemas.microsoft.com/office/drawing/2014/main" id="{D584AEB5-A8FC-4F89-83E5-5A1FC0CE70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92880" y="665916"/>
              <a:ext cx="4206240" cy="4206240"/>
            </a:xfrm>
            <a:prstGeom prst="rect">
              <a:avLst/>
            </a:prstGeom>
          </p:spPr>
        </p:pic>
        <p:sp>
          <p:nvSpPr>
            <p:cNvPr id="3" name="TextBox 2">
              <a:extLst>
                <a:ext uri="{FF2B5EF4-FFF2-40B4-BE49-F238E27FC236}">
                  <a16:creationId xmlns:a16="http://schemas.microsoft.com/office/drawing/2014/main" id="{C0096189-F9C1-47FF-AE00-8B997CD0B0DA}"/>
                </a:ext>
              </a:extLst>
            </p:cNvPr>
            <p:cNvSpPr txBox="1"/>
            <p:nvPr/>
          </p:nvSpPr>
          <p:spPr>
            <a:xfrm>
              <a:off x="3352800" y="4405684"/>
              <a:ext cx="5486400"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chemeClr val="accent3"/>
                  </a:solidFill>
                  <a:effectLst>
                    <a:outerShdw blurRad="38100" dist="38100" dir="2700000" algn="tl">
                      <a:srgbClr val="000000">
                        <a:alpha val="43137"/>
                      </a:srgbClr>
                    </a:outerShdw>
                  </a:effectLst>
                  <a:uLnTx/>
                  <a:uFillTx/>
                  <a:latin typeface="Segoe UI"/>
                  <a:ea typeface="+mn-ea"/>
                  <a:cs typeface="+mn-cs"/>
                </a:rPr>
                <a:t>Office 365 Groups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1" u="none" strike="noStrike" kern="1200" cap="none" spc="0" normalizeH="0" baseline="0" noProof="0">
                  <a:ln>
                    <a:noFill/>
                  </a:ln>
                  <a:gradFill>
                    <a:gsLst>
                      <a:gs pos="2917">
                        <a:srgbClr val="000000"/>
                      </a:gs>
                      <a:gs pos="30000">
                        <a:srgbClr val="000000"/>
                      </a:gs>
                    </a:gsLst>
                    <a:lin ang="5400000" scaled="0"/>
                  </a:gradFill>
                  <a:uLnTx/>
                  <a:uFillTx/>
                  <a:latin typeface="Segoe UI"/>
                  <a:ea typeface="+mn-ea"/>
                  <a:cs typeface="+mn-cs"/>
                </a:rPr>
                <a:t>Powering Collaboration Across Microsoft 365</a:t>
              </a:r>
            </a:p>
          </p:txBody>
        </p:sp>
      </p:grpSp>
      <p:sp>
        <p:nvSpPr>
          <p:cNvPr id="12" name="Rectangle 11">
            <a:extLst>
              <a:ext uri="{FF2B5EF4-FFF2-40B4-BE49-F238E27FC236}">
                <a16:creationId xmlns:a16="http://schemas.microsoft.com/office/drawing/2014/main" id="{16D48A65-E9F5-4870-AF55-D13CEF529242}"/>
              </a:ext>
            </a:extLst>
          </p:cNvPr>
          <p:cNvSpPr/>
          <p:nvPr/>
        </p:nvSpPr>
        <p:spPr>
          <a:xfrm>
            <a:off x="8606788" y="584300"/>
            <a:ext cx="3350590"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00000"/>
                </a:solidFill>
                <a:uLnTx/>
                <a:uFillTx/>
                <a:latin typeface="Segoe UI"/>
                <a:ea typeface="+mn-ea"/>
                <a:cs typeface="+mn-cs"/>
              </a:rPr>
              <a:t>Enable communications in a secure and controlled manner</a:t>
            </a:r>
          </a:p>
        </p:txBody>
      </p:sp>
      <p:sp>
        <p:nvSpPr>
          <p:cNvPr id="13" name="Rectangle 12">
            <a:extLst>
              <a:ext uri="{FF2B5EF4-FFF2-40B4-BE49-F238E27FC236}">
                <a16:creationId xmlns:a16="http://schemas.microsoft.com/office/drawing/2014/main" id="{9314AEA4-58EB-444E-ABFF-0789639501FB}"/>
              </a:ext>
            </a:extLst>
          </p:cNvPr>
          <p:cNvSpPr/>
          <p:nvPr/>
        </p:nvSpPr>
        <p:spPr>
          <a:xfrm>
            <a:off x="341103" y="5815750"/>
            <a:ext cx="3910658" cy="649224"/>
          </a:xfrm>
          <a:prstGeom prst="rect">
            <a:avLst/>
          </a:prstGeom>
        </p:spPr>
        <p:txBody>
          <a:bodyP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00000"/>
                </a:solidFill>
                <a:uLnTx/>
                <a:uFillTx/>
                <a:latin typeface="Segoe UI"/>
                <a:ea typeface="+mn-ea"/>
                <a:cs typeface="+mn-cs"/>
              </a:rPr>
              <a:t>Share knowledge and information using email, calendaring, documents and more</a:t>
            </a:r>
          </a:p>
        </p:txBody>
      </p:sp>
      <p:sp>
        <p:nvSpPr>
          <p:cNvPr id="14" name="Rectangle 13">
            <a:extLst>
              <a:ext uri="{FF2B5EF4-FFF2-40B4-BE49-F238E27FC236}">
                <a16:creationId xmlns:a16="http://schemas.microsoft.com/office/drawing/2014/main" id="{8D1826D7-5AE6-4C4B-8AC6-BD1042EB6539}"/>
              </a:ext>
            </a:extLst>
          </p:cNvPr>
          <p:cNvSpPr/>
          <p:nvPr/>
        </p:nvSpPr>
        <p:spPr>
          <a:xfrm>
            <a:off x="2033" y="584300"/>
            <a:ext cx="4006439" cy="58477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00000"/>
                </a:solidFill>
                <a:uLnTx/>
                <a:uFillTx/>
                <a:latin typeface="Segoe UI"/>
                <a:ea typeface="+mn-ea"/>
                <a:cs typeface="+mn-cs"/>
              </a:rPr>
              <a:t>Streamline the creation and use of collaboration features</a:t>
            </a:r>
          </a:p>
        </p:txBody>
      </p:sp>
      <p:sp>
        <p:nvSpPr>
          <p:cNvPr id="16" name="Rectangle 15">
            <a:extLst>
              <a:ext uri="{FF2B5EF4-FFF2-40B4-BE49-F238E27FC236}">
                <a16:creationId xmlns:a16="http://schemas.microsoft.com/office/drawing/2014/main" id="{8C8F2DA7-F99E-4B84-BB74-334216F9507F}"/>
              </a:ext>
            </a:extLst>
          </p:cNvPr>
          <p:cNvSpPr/>
          <p:nvPr/>
        </p:nvSpPr>
        <p:spPr>
          <a:xfrm>
            <a:off x="8809308" y="5815750"/>
            <a:ext cx="3148070" cy="649224"/>
          </a:xfrm>
          <a:prstGeom prst="rect">
            <a:avLst/>
          </a:prstGeom>
        </p:spPr>
        <p:txBody>
          <a:bodyPr>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000000"/>
                </a:solidFill>
                <a:uLnTx/>
                <a:uFillTx/>
                <a:latin typeface="Segoe UI"/>
                <a:ea typeface="+mn-ea"/>
                <a:cs typeface="+mn-cs"/>
              </a:rPr>
              <a:t>Leverage self-service capabilities to reduce costs and save time</a:t>
            </a:r>
          </a:p>
        </p:txBody>
      </p:sp>
      <p:sp>
        <p:nvSpPr>
          <p:cNvPr id="6" name="DevUpdate_ECC5" title="Icon of a clock with an arrow around it pointing clockwise">
            <a:extLst>
              <a:ext uri="{FF2B5EF4-FFF2-40B4-BE49-F238E27FC236}">
                <a16:creationId xmlns:a16="http://schemas.microsoft.com/office/drawing/2014/main" id="{21BF7AEE-09AA-4676-B95D-8EC8CBE12065}"/>
              </a:ext>
            </a:extLst>
          </p:cNvPr>
          <p:cNvSpPr>
            <a:spLocks noChangeAspect="1" noEditPoints="1"/>
          </p:cNvSpPr>
          <p:nvPr/>
        </p:nvSpPr>
        <p:spPr bwMode="auto">
          <a:xfrm>
            <a:off x="10089237" y="5266791"/>
            <a:ext cx="548827" cy="548960"/>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5875"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server_2" title="Icon of a server tower with a padlock on the lower right corner">
            <a:extLst>
              <a:ext uri="{FF2B5EF4-FFF2-40B4-BE49-F238E27FC236}">
                <a16:creationId xmlns:a16="http://schemas.microsoft.com/office/drawing/2014/main" id="{796B13F9-6BC4-4266-BF1D-97F0FB624D97}"/>
              </a:ext>
            </a:extLst>
          </p:cNvPr>
          <p:cNvSpPr>
            <a:spLocks noChangeAspect="1" noEditPoints="1"/>
          </p:cNvSpPr>
          <p:nvPr/>
        </p:nvSpPr>
        <p:spPr bwMode="auto">
          <a:xfrm>
            <a:off x="10167055" y="1271691"/>
            <a:ext cx="393191" cy="487477"/>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8" name="Calendar" title="Icon of a calendar">
            <a:extLst>
              <a:ext uri="{FF2B5EF4-FFF2-40B4-BE49-F238E27FC236}">
                <a16:creationId xmlns:a16="http://schemas.microsoft.com/office/drawing/2014/main" id="{8F678690-90CF-4C9B-AF15-DFC0A90D3F68}"/>
              </a:ext>
            </a:extLst>
          </p:cNvPr>
          <p:cNvSpPr>
            <a:spLocks noChangeAspect="1" noEditPoints="1"/>
          </p:cNvSpPr>
          <p:nvPr/>
        </p:nvSpPr>
        <p:spPr bwMode="auto">
          <a:xfrm>
            <a:off x="1692313" y="5230975"/>
            <a:ext cx="610289" cy="584775"/>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ID" title="Icon of a person with three stacked lines of text to the right of them">
            <a:extLst>
              <a:ext uri="{FF2B5EF4-FFF2-40B4-BE49-F238E27FC236}">
                <a16:creationId xmlns:a16="http://schemas.microsoft.com/office/drawing/2014/main" id="{0888F3A4-D3FB-40BC-B57C-BFD7B734D8C3}"/>
              </a:ext>
            </a:extLst>
          </p:cNvPr>
          <p:cNvSpPr>
            <a:spLocks noChangeAspect="1" noEditPoints="1"/>
          </p:cNvSpPr>
          <p:nvPr/>
        </p:nvSpPr>
        <p:spPr bwMode="auto">
          <a:xfrm>
            <a:off x="1672135" y="1271691"/>
            <a:ext cx="650644" cy="375760"/>
          </a:xfrm>
          <a:custGeom>
            <a:avLst/>
            <a:gdLst>
              <a:gd name="T0" fmla="*/ 20 w 356"/>
              <a:gd name="T1" fmla="*/ 62 h 204"/>
              <a:gd name="T2" fmla="*/ 81 w 356"/>
              <a:gd name="T3" fmla="*/ 0 h 204"/>
              <a:gd name="T4" fmla="*/ 143 w 356"/>
              <a:gd name="T5" fmla="*/ 62 h 204"/>
              <a:gd name="T6" fmla="*/ 81 w 356"/>
              <a:gd name="T7" fmla="*/ 123 h 204"/>
              <a:gd name="T8" fmla="*/ 20 w 356"/>
              <a:gd name="T9" fmla="*/ 62 h 204"/>
              <a:gd name="T10" fmla="*/ 162 w 356"/>
              <a:gd name="T11" fmla="*/ 204 h 204"/>
              <a:gd name="T12" fmla="*/ 81 w 356"/>
              <a:gd name="T13" fmla="*/ 123 h 204"/>
              <a:gd name="T14" fmla="*/ 0 w 356"/>
              <a:gd name="T15" fmla="*/ 204 h 204"/>
              <a:gd name="T16" fmla="*/ 199 w 356"/>
              <a:gd name="T17" fmla="*/ 3 h 204"/>
              <a:gd name="T18" fmla="*/ 356 w 356"/>
              <a:gd name="T19" fmla="*/ 3 h 204"/>
              <a:gd name="T20" fmla="*/ 199 w 356"/>
              <a:gd name="T21" fmla="*/ 97 h 204"/>
              <a:gd name="T22" fmla="*/ 356 w 356"/>
              <a:gd name="T23" fmla="*/ 97 h 204"/>
              <a:gd name="T24" fmla="*/ 199 w 356"/>
              <a:gd name="T25" fmla="*/ 192 h 204"/>
              <a:gd name="T26" fmla="*/ 356 w 356"/>
              <a:gd name="T27" fmla="*/ 192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6" h="204">
                <a:moveTo>
                  <a:pt x="20" y="62"/>
                </a:moveTo>
                <a:cubicBezTo>
                  <a:pt x="20" y="28"/>
                  <a:pt x="47" y="0"/>
                  <a:pt x="81" y="0"/>
                </a:cubicBezTo>
                <a:cubicBezTo>
                  <a:pt x="115" y="0"/>
                  <a:pt x="143" y="28"/>
                  <a:pt x="143" y="62"/>
                </a:cubicBezTo>
                <a:cubicBezTo>
                  <a:pt x="143" y="96"/>
                  <a:pt x="115" y="123"/>
                  <a:pt x="81" y="123"/>
                </a:cubicBezTo>
                <a:cubicBezTo>
                  <a:pt x="47" y="123"/>
                  <a:pt x="20" y="96"/>
                  <a:pt x="20" y="62"/>
                </a:cubicBezTo>
                <a:close/>
                <a:moveTo>
                  <a:pt x="162" y="204"/>
                </a:moveTo>
                <a:cubicBezTo>
                  <a:pt x="162" y="160"/>
                  <a:pt x="126" y="123"/>
                  <a:pt x="81" y="123"/>
                </a:cubicBezTo>
                <a:cubicBezTo>
                  <a:pt x="37" y="123"/>
                  <a:pt x="0" y="160"/>
                  <a:pt x="0" y="204"/>
                </a:cubicBezTo>
                <a:moveTo>
                  <a:pt x="199" y="3"/>
                </a:moveTo>
                <a:cubicBezTo>
                  <a:pt x="356" y="3"/>
                  <a:pt x="356" y="3"/>
                  <a:pt x="356" y="3"/>
                </a:cubicBezTo>
                <a:moveTo>
                  <a:pt x="199" y="97"/>
                </a:moveTo>
                <a:cubicBezTo>
                  <a:pt x="356" y="97"/>
                  <a:pt x="356" y="97"/>
                  <a:pt x="356" y="97"/>
                </a:cubicBezTo>
                <a:moveTo>
                  <a:pt x="199" y="192"/>
                </a:moveTo>
                <a:cubicBezTo>
                  <a:pt x="356" y="192"/>
                  <a:pt x="356" y="192"/>
                  <a:pt x="356" y="19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130613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CE05FA9-74E8-490D-B4A4-EC48AA07DFAB}"/>
              </a:ext>
            </a:extLst>
          </p:cNvPr>
          <p:cNvPicPr>
            <a:picLocks noChangeAspect="1"/>
          </p:cNvPicPr>
          <p:nvPr/>
        </p:nvPicPr>
        <p:blipFill>
          <a:blip r:embed="rId2"/>
          <a:stretch>
            <a:fillRect/>
          </a:stretch>
        </p:blipFill>
        <p:spPr>
          <a:xfrm>
            <a:off x="0" y="285750"/>
            <a:ext cx="12192000" cy="6286500"/>
          </a:xfrm>
          <a:prstGeom prst="rect">
            <a:avLst/>
          </a:prstGeom>
        </p:spPr>
      </p:pic>
    </p:spTree>
    <p:extLst>
      <p:ext uri="{BB962C8B-B14F-4D97-AF65-F5344CB8AC3E}">
        <p14:creationId xmlns:p14="http://schemas.microsoft.com/office/powerpoint/2010/main" val="403755757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47A30623-A4DF-4F4B-9A6A-4AB21B7D3DEE}"/>
              </a:ext>
            </a:extLst>
          </p:cNvPr>
          <p:cNvPicPr>
            <a:picLocks noChangeAspect="1"/>
          </p:cNvPicPr>
          <p:nvPr/>
        </p:nvPicPr>
        <p:blipFill>
          <a:blip r:embed="rId2"/>
          <a:stretch>
            <a:fillRect/>
          </a:stretch>
        </p:blipFill>
        <p:spPr>
          <a:xfrm>
            <a:off x="0" y="286830"/>
            <a:ext cx="12192000" cy="6284339"/>
          </a:xfrm>
          <a:prstGeom prst="rect">
            <a:avLst/>
          </a:prstGeom>
        </p:spPr>
      </p:pic>
    </p:spTree>
    <p:extLst>
      <p:ext uri="{BB962C8B-B14F-4D97-AF65-F5344CB8AC3E}">
        <p14:creationId xmlns:p14="http://schemas.microsoft.com/office/powerpoint/2010/main" val="14417511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7C3AB7E0-0EE0-49DD-935C-3CCE5613E082}"/>
              </a:ext>
            </a:extLst>
          </p:cNvPr>
          <p:cNvPicPr>
            <a:picLocks noChangeAspect="1"/>
          </p:cNvPicPr>
          <p:nvPr/>
        </p:nvPicPr>
        <p:blipFill>
          <a:blip r:embed="rId2"/>
          <a:stretch>
            <a:fillRect/>
          </a:stretch>
        </p:blipFill>
        <p:spPr>
          <a:xfrm>
            <a:off x="0" y="296366"/>
            <a:ext cx="12192000" cy="6265267"/>
          </a:xfrm>
          <a:prstGeom prst="rect">
            <a:avLst/>
          </a:prstGeom>
        </p:spPr>
      </p:pic>
    </p:spTree>
    <p:extLst>
      <p:ext uri="{BB962C8B-B14F-4D97-AF65-F5344CB8AC3E}">
        <p14:creationId xmlns:p14="http://schemas.microsoft.com/office/powerpoint/2010/main" val="50510542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5" name="Picture 4">
            <a:extLst>
              <a:ext uri="{FF2B5EF4-FFF2-40B4-BE49-F238E27FC236}">
                <a16:creationId xmlns:a16="http://schemas.microsoft.com/office/drawing/2014/main" id="{E8F8990B-7CB2-4498-96AA-81D45CED272C}"/>
              </a:ext>
            </a:extLst>
          </p:cNvPr>
          <p:cNvPicPr>
            <a:picLocks noChangeAspect="1"/>
          </p:cNvPicPr>
          <p:nvPr/>
        </p:nvPicPr>
        <p:blipFill>
          <a:blip r:embed="rId2"/>
          <a:stretch>
            <a:fillRect/>
          </a:stretch>
        </p:blipFill>
        <p:spPr>
          <a:xfrm>
            <a:off x="0" y="293914"/>
            <a:ext cx="12192000" cy="6270171"/>
          </a:xfrm>
          <a:prstGeom prst="rect">
            <a:avLst/>
          </a:prstGeom>
        </p:spPr>
      </p:pic>
    </p:spTree>
    <p:extLst>
      <p:ext uri="{BB962C8B-B14F-4D97-AF65-F5344CB8AC3E}">
        <p14:creationId xmlns:p14="http://schemas.microsoft.com/office/powerpoint/2010/main" val="39925436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6" name="Picture 5">
            <a:extLst>
              <a:ext uri="{FF2B5EF4-FFF2-40B4-BE49-F238E27FC236}">
                <a16:creationId xmlns:a16="http://schemas.microsoft.com/office/drawing/2014/main" id="{5655B318-47F8-48AC-AC14-12DAC79CE25A}"/>
              </a:ext>
            </a:extLst>
          </p:cNvPr>
          <p:cNvPicPr>
            <a:picLocks noChangeAspect="1"/>
          </p:cNvPicPr>
          <p:nvPr/>
        </p:nvPicPr>
        <p:blipFill>
          <a:blip r:embed="rId2"/>
          <a:stretch>
            <a:fillRect/>
          </a:stretch>
        </p:blipFill>
        <p:spPr>
          <a:xfrm>
            <a:off x="0" y="285526"/>
            <a:ext cx="12192000" cy="6286947"/>
          </a:xfrm>
          <a:prstGeom prst="rect">
            <a:avLst/>
          </a:prstGeom>
        </p:spPr>
      </p:pic>
    </p:spTree>
    <p:extLst>
      <p:ext uri="{BB962C8B-B14F-4D97-AF65-F5344CB8AC3E}">
        <p14:creationId xmlns:p14="http://schemas.microsoft.com/office/powerpoint/2010/main" val="120893080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92427-D936-4496-91F2-6BF99587615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D71144D-1C19-4B0B-AEE9-50999F0DE1C5}"/>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A62CBD52-5591-4E19-AF0D-E4720C765E34}"/>
              </a:ext>
            </a:extLst>
          </p:cNvPr>
          <p:cNvPicPr>
            <a:picLocks noChangeAspect="1"/>
          </p:cNvPicPr>
          <p:nvPr/>
        </p:nvPicPr>
        <p:blipFill>
          <a:blip r:embed="rId2"/>
          <a:stretch>
            <a:fillRect/>
          </a:stretch>
        </p:blipFill>
        <p:spPr>
          <a:xfrm>
            <a:off x="0" y="296433"/>
            <a:ext cx="12192000" cy="6265134"/>
          </a:xfrm>
          <a:prstGeom prst="rect">
            <a:avLst/>
          </a:prstGeom>
        </p:spPr>
      </p:pic>
    </p:spTree>
    <p:extLst>
      <p:ext uri="{BB962C8B-B14F-4D97-AF65-F5344CB8AC3E}">
        <p14:creationId xmlns:p14="http://schemas.microsoft.com/office/powerpoint/2010/main" val="323926826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FC542-9262-47C5-8EBB-F3E8743A176F}"/>
              </a:ext>
            </a:extLst>
          </p:cNvPr>
          <p:cNvSpPr>
            <a:spLocks noGrp="1"/>
          </p:cNvSpPr>
          <p:nvPr>
            <p:ph type="title"/>
          </p:nvPr>
        </p:nvSpPr>
        <p:spPr/>
        <p:txBody>
          <a:bodyPr/>
          <a:lstStyle/>
          <a:p>
            <a:r>
              <a:rPr lang="en-US"/>
              <a:t>Groups by the numbers…</a:t>
            </a:r>
          </a:p>
        </p:txBody>
      </p:sp>
      <p:grpSp>
        <p:nvGrpSpPr>
          <p:cNvPr id="21" name="Group 20">
            <a:extLst>
              <a:ext uri="{FF2B5EF4-FFF2-40B4-BE49-F238E27FC236}">
                <a16:creationId xmlns:a16="http://schemas.microsoft.com/office/drawing/2014/main" id="{8EB05837-96E5-42D7-BEF9-6F010E04A234}"/>
              </a:ext>
            </a:extLst>
          </p:cNvPr>
          <p:cNvGrpSpPr/>
          <p:nvPr/>
        </p:nvGrpSpPr>
        <p:grpSpPr>
          <a:xfrm>
            <a:off x="585217" y="1405373"/>
            <a:ext cx="3203358" cy="2270959"/>
            <a:chOff x="585217" y="1405373"/>
            <a:chExt cx="3203358" cy="2270959"/>
          </a:xfrm>
        </p:grpSpPr>
        <p:sp>
          <p:nvSpPr>
            <p:cNvPr id="8" name="Rectangle 7">
              <a:extLst>
                <a:ext uri="{FF2B5EF4-FFF2-40B4-BE49-F238E27FC236}">
                  <a16:creationId xmlns:a16="http://schemas.microsoft.com/office/drawing/2014/main" id="{6A179ED4-E63E-49E7-863E-CA5C59124C08}"/>
                </a:ext>
              </a:extLst>
            </p:cNvPr>
            <p:cNvSpPr/>
            <p:nvPr/>
          </p:nvSpPr>
          <p:spPr bwMode="auto">
            <a:xfrm>
              <a:off x="585217" y="1952306"/>
              <a:ext cx="3203358"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6600" spc="-50">
                  <a:ln w="3175">
                    <a:noFill/>
                  </a:ln>
                  <a:solidFill>
                    <a:srgbClr val="D83B01"/>
                  </a:solidFill>
                  <a:cs typeface="Segoe UI" pitchFamily="34" charset="0"/>
                </a:rPr>
                <a:t>107%</a:t>
              </a:r>
              <a:r>
                <a:rPr lang="en-US" sz="2800">
                  <a:solidFill>
                    <a:schemeClr val="tx1"/>
                  </a:solidFill>
                  <a:ea typeface="Segoe UI" pitchFamily="34" charset="0"/>
                  <a:cs typeface="Segoe UI" pitchFamily="34" charset="0"/>
                </a:rPr>
                <a:t> </a:t>
              </a:r>
            </a:p>
            <a:p>
              <a:pPr algn="ctr" defTabSz="932472" fontAlgn="base">
                <a:spcBef>
                  <a:spcPct val="0"/>
                </a:spcBef>
                <a:spcAft>
                  <a:spcPct val="0"/>
                </a:spcAft>
              </a:pPr>
              <a:r>
                <a:rPr lang="en-US" sz="1600" b="1">
                  <a:gradFill>
                    <a:gsLst>
                      <a:gs pos="0">
                        <a:srgbClr val="353535"/>
                      </a:gs>
                      <a:gs pos="100000">
                        <a:srgbClr val="353535"/>
                      </a:gs>
                    </a:gsLst>
                    <a:lin ang="5400000" scaled="0"/>
                  </a:gradFill>
                  <a:latin typeface="+mj-lt"/>
                  <a:cs typeface="Segoe UI" pitchFamily="34" charset="0"/>
                </a:rPr>
                <a:t>Annual increase in usage across Groups platform</a:t>
              </a:r>
            </a:p>
          </p:txBody>
        </p:sp>
        <p:sp>
          <p:nvSpPr>
            <p:cNvPr id="5" name="Financial_E7BB" title="Icon of a chart made of vertical lines with a line tracing the top of each, turning into an arrow pointing up">
              <a:extLst>
                <a:ext uri="{FF2B5EF4-FFF2-40B4-BE49-F238E27FC236}">
                  <a16:creationId xmlns:a16="http://schemas.microsoft.com/office/drawing/2014/main" id="{5C03C778-F939-41DB-9149-EA9144EA124B}"/>
                </a:ext>
              </a:extLst>
            </p:cNvPr>
            <p:cNvSpPr>
              <a:spLocks noChangeAspect="1" noEditPoints="1"/>
            </p:cNvSpPr>
            <p:nvPr/>
          </p:nvSpPr>
          <p:spPr bwMode="auto">
            <a:xfrm>
              <a:off x="1814015" y="1405373"/>
              <a:ext cx="745762" cy="66524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28575" cap="sq">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2" name="Group 21">
            <a:extLst>
              <a:ext uri="{FF2B5EF4-FFF2-40B4-BE49-F238E27FC236}">
                <a16:creationId xmlns:a16="http://schemas.microsoft.com/office/drawing/2014/main" id="{1BA0CD8D-52B1-4E18-8474-6C01D40BCB4A}"/>
              </a:ext>
            </a:extLst>
          </p:cNvPr>
          <p:cNvGrpSpPr/>
          <p:nvPr/>
        </p:nvGrpSpPr>
        <p:grpSpPr>
          <a:xfrm>
            <a:off x="4553586" y="1405374"/>
            <a:ext cx="3120374" cy="2224541"/>
            <a:chOff x="4270122" y="1405374"/>
            <a:chExt cx="3120374" cy="2224541"/>
          </a:xfrm>
        </p:grpSpPr>
        <p:sp>
          <p:nvSpPr>
            <p:cNvPr id="4" name="Rectangle 3">
              <a:extLst>
                <a:ext uri="{FF2B5EF4-FFF2-40B4-BE49-F238E27FC236}">
                  <a16:creationId xmlns:a16="http://schemas.microsoft.com/office/drawing/2014/main" id="{C0202E5D-A2A0-40BF-B8C2-2351AEF3B08F}"/>
                </a:ext>
              </a:extLst>
            </p:cNvPr>
            <p:cNvSpPr/>
            <p:nvPr/>
          </p:nvSpPr>
          <p:spPr bwMode="auto">
            <a:xfrm>
              <a:off x="4270122" y="1905889"/>
              <a:ext cx="3120374" cy="17240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6600" spc="-50">
                  <a:ln w="3175">
                    <a:noFill/>
                  </a:ln>
                  <a:solidFill>
                    <a:srgbClr val="D83B01"/>
                  </a:solidFill>
                  <a:cs typeface="Segoe UI" pitchFamily="34" charset="0"/>
                </a:rPr>
                <a:t>1,000 </a:t>
              </a:r>
            </a:p>
            <a:p>
              <a:pPr algn="ctr" defTabSz="932472" fontAlgn="base">
                <a:spcBef>
                  <a:spcPct val="0"/>
                </a:spcBef>
                <a:spcAft>
                  <a:spcPct val="0"/>
                </a:spcAft>
              </a:pPr>
              <a:r>
                <a:rPr lang="en-US" sz="1600" b="1">
                  <a:gradFill>
                    <a:gsLst>
                      <a:gs pos="0">
                        <a:srgbClr val="353535"/>
                      </a:gs>
                      <a:gs pos="100000">
                        <a:srgbClr val="353535"/>
                      </a:gs>
                    </a:gsLst>
                    <a:lin ang="5400000" scaled="0"/>
                  </a:gradFill>
                  <a:latin typeface="+mj-lt"/>
                  <a:cs typeface="Segoe UI" pitchFamily="34" charset="0"/>
                </a:rPr>
                <a:t>Distribution Lists upgraded to Office 365 Groups each week</a:t>
              </a:r>
            </a:p>
          </p:txBody>
        </p:sp>
        <p:sp>
          <p:nvSpPr>
            <p:cNvPr id="6" name="transform_2" title="Icon of a circle and a square with a curved arrow between them">
              <a:extLst>
                <a:ext uri="{FF2B5EF4-FFF2-40B4-BE49-F238E27FC236}">
                  <a16:creationId xmlns:a16="http://schemas.microsoft.com/office/drawing/2014/main" id="{513CB6D5-EEA5-4595-8D10-ADA7DCCBB864}"/>
                </a:ext>
              </a:extLst>
            </p:cNvPr>
            <p:cNvSpPr>
              <a:spLocks noChangeAspect="1" noEditPoints="1"/>
            </p:cNvSpPr>
            <p:nvPr/>
          </p:nvSpPr>
          <p:spPr bwMode="auto">
            <a:xfrm>
              <a:off x="5471195" y="1405374"/>
              <a:ext cx="718228" cy="665242"/>
            </a:xfrm>
            <a:custGeom>
              <a:avLst/>
              <a:gdLst>
                <a:gd name="T0" fmla="*/ 31 w 337"/>
                <a:gd name="T1" fmla="*/ 210 h 311"/>
                <a:gd name="T2" fmla="*/ 185 w 337"/>
                <a:gd name="T3" fmla="*/ 56 h 311"/>
                <a:gd name="T4" fmla="*/ 142 w 337"/>
                <a:gd name="T5" fmla="*/ 108 h 311"/>
                <a:gd name="T6" fmla="*/ 185 w 337"/>
                <a:gd name="T7" fmla="*/ 56 h 311"/>
                <a:gd name="T8" fmla="*/ 133 w 337"/>
                <a:gd name="T9" fmla="*/ 13 h 311"/>
                <a:gd name="T10" fmla="*/ 37 w 337"/>
                <a:gd name="T11" fmla="*/ 311 h 311"/>
                <a:gd name="T12" fmla="*/ 73 w 337"/>
                <a:gd name="T13" fmla="*/ 274 h 311"/>
                <a:gd name="T14" fmla="*/ 37 w 337"/>
                <a:gd name="T15" fmla="*/ 238 h 311"/>
                <a:gd name="T16" fmla="*/ 0 w 337"/>
                <a:gd name="T17" fmla="*/ 274 h 311"/>
                <a:gd name="T18" fmla="*/ 37 w 337"/>
                <a:gd name="T19" fmla="*/ 311 h 311"/>
                <a:gd name="T20" fmla="*/ 337 w 337"/>
                <a:gd name="T21" fmla="*/ 0 h 311"/>
                <a:gd name="T22" fmla="*/ 219 w 337"/>
                <a:gd name="T23" fmla="*/ 0 h 311"/>
                <a:gd name="T24" fmla="*/ 219 w 337"/>
                <a:gd name="T25" fmla="*/ 118 h 311"/>
                <a:gd name="T26" fmla="*/ 337 w 337"/>
                <a:gd name="T27" fmla="*/ 118 h 311"/>
                <a:gd name="T28" fmla="*/ 337 w 337"/>
                <a:gd name="T29" fmla="*/ 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7" h="311">
                  <a:moveTo>
                    <a:pt x="31" y="210"/>
                  </a:moveTo>
                  <a:cubicBezTo>
                    <a:pt x="31" y="125"/>
                    <a:pt x="100" y="56"/>
                    <a:pt x="185" y="56"/>
                  </a:cubicBezTo>
                  <a:moveTo>
                    <a:pt x="142" y="108"/>
                  </a:moveTo>
                  <a:cubicBezTo>
                    <a:pt x="185" y="56"/>
                    <a:pt x="185" y="56"/>
                    <a:pt x="185" y="56"/>
                  </a:cubicBezTo>
                  <a:cubicBezTo>
                    <a:pt x="133" y="13"/>
                    <a:pt x="133" y="13"/>
                    <a:pt x="133" y="13"/>
                  </a:cubicBezTo>
                  <a:moveTo>
                    <a:pt x="37" y="311"/>
                  </a:moveTo>
                  <a:cubicBezTo>
                    <a:pt x="56" y="311"/>
                    <a:pt x="73" y="294"/>
                    <a:pt x="73" y="274"/>
                  </a:cubicBezTo>
                  <a:cubicBezTo>
                    <a:pt x="73" y="254"/>
                    <a:pt x="56" y="238"/>
                    <a:pt x="37" y="238"/>
                  </a:cubicBezTo>
                  <a:cubicBezTo>
                    <a:pt x="17" y="238"/>
                    <a:pt x="0" y="254"/>
                    <a:pt x="0" y="274"/>
                  </a:cubicBezTo>
                  <a:cubicBezTo>
                    <a:pt x="0" y="294"/>
                    <a:pt x="17" y="311"/>
                    <a:pt x="37" y="311"/>
                  </a:cubicBezTo>
                  <a:close/>
                  <a:moveTo>
                    <a:pt x="337" y="0"/>
                  </a:moveTo>
                  <a:cubicBezTo>
                    <a:pt x="219" y="0"/>
                    <a:pt x="219" y="0"/>
                    <a:pt x="219" y="0"/>
                  </a:cubicBezTo>
                  <a:cubicBezTo>
                    <a:pt x="219" y="118"/>
                    <a:pt x="219" y="118"/>
                    <a:pt x="219" y="118"/>
                  </a:cubicBezTo>
                  <a:cubicBezTo>
                    <a:pt x="337" y="118"/>
                    <a:pt x="337" y="118"/>
                    <a:pt x="337" y="118"/>
                  </a:cubicBezTo>
                  <a:lnTo>
                    <a:pt x="337" y="0"/>
                  </a:lnTo>
                  <a:close/>
                </a:path>
              </a:pathLst>
            </a:custGeom>
            <a:noFill/>
            <a:ln w="28575" cap="flat">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grpSp>
        <p:nvGrpSpPr>
          <p:cNvPr id="25" name="Group 24">
            <a:extLst>
              <a:ext uri="{FF2B5EF4-FFF2-40B4-BE49-F238E27FC236}">
                <a16:creationId xmlns:a16="http://schemas.microsoft.com/office/drawing/2014/main" id="{360A41E4-F45F-458B-994C-A1E3FE95E73A}"/>
              </a:ext>
            </a:extLst>
          </p:cNvPr>
          <p:cNvGrpSpPr/>
          <p:nvPr/>
        </p:nvGrpSpPr>
        <p:grpSpPr>
          <a:xfrm>
            <a:off x="8074999" y="4214249"/>
            <a:ext cx="3734740" cy="2502204"/>
            <a:chOff x="1982194" y="4169168"/>
            <a:chExt cx="3734740" cy="2502204"/>
          </a:xfrm>
        </p:grpSpPr>
        <p:sp>
          <p:nvSpPr>
            <p:cNvPr id="12" name="Rectangle 11">
              <a:extLst>
                <a:ext uri="{FF2B5EF4-FFF2-40B4-BE49-F238E27FC236}">
                  <a16:creationId xmlns:a16="http://schemas.microsoft.com/office/drawing/2014/main" id="{6A0FC083-6536-4EDF-9208-B465962E64E2}"/>
                </a:ext>
              </a:extLst>
            </p:cNvPr>
            <p:cNvSpPr/>
            <p:nvPr/>
          </p:nvSpPr>
          <p:spPr bwMode="auto">
            <a:xfrm>
              <a:off x="1982194" y="4779111"/>
              <a:ext cx="3734740" cy="18922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6600" spc="-50">
                  <a:ln w="3175">
                    <a:noFill/>
                  </a:ln>
                  <a:solidFill>
                    <a:srgbClr val="D83B01"/>
                  </a:solidFill>
                  <a:cs typeface="Segoe UI" pitchFamily="34" charset="0"/>
                </a:rPr>
                <a:t>60%</a:t>
              </a:r>
            </a:p>
            <a:p>
              <a:pPr algn="ctr" defTabSz="932472" fontAlgn="base">
                <a:spcBef>
                  <a:spcPct val="0"/>
                </a:spcBef>
                <a:spcAft>
                  <a:spcPct val="0"/>
                </a:spcAft>
              </a:pPr>
              <a:r>
                <a:rPr lang="en-US" sz="1600" b="1">
                  <a:gradFill>
                    <a:gsLst>
                      <a:gs pos="0">
                        <a:srgbClr val="353535"/>
                      </a:gs>
                      <a:gs pos="100000">
                        <a:srgbClr val="353535"/>
                      </a:gs>
                    </a:gsLst>
                    <a:lin ang="5400000" scaled="0"/>
                  </a:gradFill>
                  <a:latin typeface="+mj-lt"/>
                  <a:cs typeface="Segoe UI" pitchFamily="34" charset="0"/>
                </a:rPr>
                <a:t>Groups renewal during </a:t>
              </a:r>
              <a:br>
                <a:rPr lang="en-US" sz="1600" b="1">
                  <a:gradFill>
                    <a:gsLst>
                      <a:gs pos="0">
                        <a:srgbClr val="353535"/>
                      </a:gs>
                      <a:gs pos="100000">
                        <a:srgbClr val="353535"/>
                      </a:gs>
                    </a:gsLst>
                    <a:lin ang="5400000" scaled="0"/>
                  </a:gradFill>
                  <a:latin typeface="+mj-lt"/>
                  <a:cs typeface="Segoe UI" pitchFamily="34" charset="0"/>
                </a:rPr>
              </a:br>
              <a:r>
                <a:rPr lang="en-US" sz="1600" b="1">
                  <a:gradFill>
                    <a:gsLst>
                      <a:gs pos="0">
                        <a:srgbClr val="353535"/>
                      </a:gs>
                      <a:gs pos="100000">
                        <a:srgbClr val="353535"/>
                      </a:gs>
                    </a:gsLst>
                    <a:lin ang="5400000" scaled="0"/>
                  </a:gradFill>
                  <a:latin typeface="+mj-lt"/>
                  <a:cs typeface="Segoe UI" pitchFamily="34" charset="0"/>
                </a:rPr>
                <a:t>Expiry Autorenewal Private Preview</a:t>
              </a:r>
            </a:p>
          </p:txBody>
        </p:sp>
        <p:sp>
          <p:nvSpPr>
            <p:cNvPr id="17" name="arrow_12" title="Icon of a circle made of a curved arrow pointing clockwise">
              <a:extLst>
                <a:ext uri="{FF2B5EF4-FFF2-40B4-BE49-F238E27FC236}">
                  <a16:creationId xmlns:a16="http://schemas.microsoft.com/office/drawing/2014/main" id="{35D39CAC-BC9D-4E67-9D5F-149DBF95B3A5}"/>
                </a:ext>
              </a:extLst>
            </p:cNvPr>
            <p:cNvSpPr>
              <a:spLocks noChangeAspect="1" noEditPoints="1"/>
            </p:cNvSpPr>
            <p:nvPr/>
          </p:nvSpPr>
          <p:spPr bwMode="auto">
            <a:xfrm>
              <a:off x="3323896" y="4169168"/>
              <a:ext cx="676614" cy="665242"/>
            </a:xfrm>
            <a:custGeom>
              <a:avLst/>
              <a:gdLst>
                <a:gd name="T0" fmla="*/ 209 w 328"/>
                <a:gd name="T1" fmla="*/ 0 h 321"/>
                <a:gd name="T2" fmla="*/ 328 w 328"/>
                <a:gd name="T3" fmla="*/ 157 h 321"/>
                <a:gd name="T4" fmla="*/ 164 w 328"/>
                <a:gd name="T5" fmla="*/ 321 h 321"/>
                <a:gd name="T6" fmla="*/ 0 w 328"/>
                <a:gd name="T7" fmla="*/ 157 h 321"/>
                <a:gd name="T8" fmla="*/ 110 w 328"/>
                <a:gd name="T9" fmla="*/ 2 h 321"/>
                <a:gd name="T10" fmla="*/ 110 w 328"/>
                <a:gd name="T11" fmla="*/ 77 h 321"/>
                <a:gd name="T12" fmla="*/ 110 w 328"/>
                <a:gd name="T13" fmla="*/ 2 h 321"/>
                <a:gd name="T14" fmla="*/ 36 w 328"/>
                <a:gd name="T15" fmla="*/ 2 h 3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8" h="321">
                  <a:moveTo>
                    <a:pt x="209" y="0"/>
                  </a:moveTo>
                  <a:cubicBezTo>
                    <a:pt x="278" y="19"/>
                    <a:pt x="328" y="82"/>
                    <a:pt x="328" y="157"/>
                  </a:cubicBezTo>
                  <a:cubicBezTo>
                    <a:pt x="328" y="248"/>
                    <a:pt x="254" y="321"/>
                    <a:pt x="164" y="321"/>
                  </a:cubicBezTo>
                  <a:cubicBezTo>
                    <a:pt x="73" y="321"/>
                    <a:pt x="0" y="248"/>
                    <a:pt x="0" y="157"/>
                  </a:cubicBezTo>
                  <a:cubicBezTo>
                    <a:pt x="0" y="85"/>
                    <a:pt x="46" y="24"/>
                    <a:pt x="110" y="2"/>
                  </a:cubicBezTo>
                  <a:moveTo>
                    <a:pt x="110" y="77"/>
                  </a:moveTo>
                  <a:cubicBezTo>
                    <a:pt x="110" y="2"/>
                    <a:pt x="110" y="2"/>
                    <a:pt x="110" y="2"/>
                  </a:cubicBezTo>
                  <a:cubicBezTo>
                    <a:pt x="36" y="2"/>
                    <a:pt x="36" y="2"/>
                    <a:pt x="36" y="2"/>
                  </a:cubicBezTo>
                </a:path>
              </a:pathLst>
            </a:custGeom>
            <a:noFill/>
            <a:ln w="28575" cap="sq">
              <a:solidFill>
                <a:schemeClr val="tx1">
                  <a:lumMod val="65000"/>
                  <a:lumOff val="3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4" name="Group 23">
            <a:extLst>
              <a:ext uri="{FF2B5EF4-FFF2-40B4-BE49-F238E27FC236}">
                <a16:creationId xmlns:a16="http://schemas.microsoft.com/office/drawing/2014/main" id="{102C39B4-7615-4B0C-B3ED-607615C3D658}"/>
              </a:ext>
            </a:extLst>
          </p:cNvPr>
          <p:cNvGrpSpPr/>
          <p:nvPr/>
        </p:nvGrpSpPr>
        <p:grpSpPr>
          <a:xfrm>
            <a:off x="4246403" y="4214249"/>
            <a:ext cx="3734740" cy="2448210"/>
            <a:chOff x="6814996" y="4169168"/>
            <a:chExt cx="3734740" cy="2448210"/>
          </a:xfrm>
        </p:grpSpPr>
        <p:sp>
          <p:nvSpPr>
            <p:cNvPr id="14" name="Rectangle 13">
              <a:extLst>
                <a:ext uri="{FF2B5EF4-FFF2-40B4-BE49-F238E27FC236}">
                  <a16:creationId xmlns:a16="http://schemas.microsoft.com/office/drawing/2014/main" id="{031E8BCE-C14C-48FA-803C-B7A3F7545D1D}"/>
                </a:ext>
              </a:extLst>
            </p:cNvPr>
            <p:cNvSpPr/>
            <p:nvPr/>
          </p:nvSpPr>
          <p:spPr bwMode="auto">
            <a:xfrm>
              <a:off x="6814996" y="4725117"/>
              <a:ext cx="3734740" cy="18922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6600" spc="-50">
                  <a:ln w="3175">
                    <a:noFill/>
                  </a:ln>
                  <a:solidFill>
                    <a:srgbClr val="D83B01"/>
                  </a:solidFill>
                  <a:cs typeface="Segoe UI" pitchFamily="34" charset="0"/>
                </a:rPr>
                <a:t>21→2hrs</a:t>
              </a:r>
            </a:p>
            <a:p>
              <a:pPr algn="ctr" defTabSz="932472" fontAlgn="base">
                <a:spcBef>
                  <a:spcPct val="0"/>
                </a:spcBef>
                <a:spcAft>
                  <a:spcPct val="0"/>
                </a:spcAft>
              </a:pPr>
              <a:r>
                <a:rPr lang="en-US" sz="1600" b="1" dirty="0">
                  <a:gradFill>
                    <a:gsLst>
                      <a:gs pos="0">
                        <a:srgbClr val="353535"/>
                      </a:gs>
                      <a:gs pos="100000">
                        <a:srgbClr val="353535"/>
                      </a:gs>
                    </a:gsLst>
                    <a:lin ang="5400000" scaled="0"/>
                  </a:gradFill>
                  <a:latin typeface="+mj-lt"/>
                  <a:cs typeface="Segoe UI" pitchFamily="34" charset="0"/>
                </a:rPr>
                <a:t>Improved in response time using Actionable Emails</a:t>
              </a:r>
            </a:p>
          </p:txBody>
        </p:sp>
        <p:sp>
          <p:nvSpPr>
            <p:cNvPr id="19" name="clock_10" title="Icon of an hourglass">
              <a:extLst>
                <a:ext uri="{FF2B5EF4-FFF2-40B4-BE49-F238E27FC236}">
                  <a16:creationId xmlns:a16="http://schemas.microsoft.com/office/drawing/2014/main" id="{325D9B21-6E56-4227-BED5-86B722CD6C83}"/>
                </a:ext>
              </a:extLst>
            </p:cNvPr>
            <p:cNvSpPr>
              <a:spLocks noChangeAspect="1" noEditPoints="1"/>
            </p:cNvSpPr>
            <p:nvPr/>
          </p:nvSpPr>
          <p:spPr bwMode="auto">
            <a:xfrm>
              <a:off x="8303182" y="4169168"/>
              <a:ext cx="662926" cy="665244"/>
            </a:xfrm>
            <a:custGeom>
              <a:avLst/>
              <a:gdLst>
                <a:gd name="T0" fmla="*/ 286 w 323"/>
                <a:gd name="T1" fmla="*/ 324 h 324"/>
                <a:gd name="T2" fmla="*/ 287 w 323"/>
                <a:gd name="T3" fmla="*/ 311 h 324"/>
                <a:gd name="T4" fmla="*/ 217 w 323"/>
                <a:gd name="T5" fmla="*/ 199 h 324"/>
                <a:gd name="T6" fmla="*/ 204 w 323"/>
                <a:gd name="T7" fmla="*/ 193 h 324"/>
                <a:gd name="T8" fmla="*/ 185 w 323"/>
                <a:gd name="T9" fmla="*/ 164 h 324"/>
                <a:gd name="T10" fmla="*/ 207 w 323"/>
                <a:gd name="T11" fmla="*/ 131 h 324"/>
                <a:gd name="T12" fmla="*/ 218 w 323"/>
                <a:gd name="T13" fmla="*/ 126 h 324"/>
                <a:gd name="T14" fmla="*/ 287 w 323"/>
                <a:gd name="T15" fmla="*/ 14 h 324"/>
                <a:gd name="T16" fmla="*/ 286 w 323"/>
                <a:gd name="T17" fmla="*/ 0 h 324"/>
                <a:gd name="T18" fmla="*/ 37 w 323"/>
                <a:gd name="T19" fmla="*/ 324 h 324"/>
                <a:gd name="T20" fmla="*/ 37 w 323"/>
                <a:gd name="T21" fmla="*/ 311 h 324"/>
                <a:gd name="T22" fmla="*/ 105 w 323"/>
                <a:gd name="T23" fmla="*/ 200 h 324"/>
                <a:gd name="T24" fmla="*/ 117 w 323"/>
                <a:gd name="T25" fmla="*/ 194 h 324"/>
                <a:gd name="T26" fmla="*/ 137 w 323"/>
                <a:gd name="T27" fmla="*/ 164 h 324"/>
                <a:gd name="T28" fmla="*/ 117 w 323"/>
                <a:gd name="T29" fmla="*/ 133 h 324"/>
                <a:gd name="T30" fmla="*/ 104 w 323"/>
                <a:gd name="T31" fmla="*/ 126 h 324"/>
                <a:gd name="T32" fmla="*/ 37 w 323"/>
                <a:gd name="T33" fmla="*/ 14 h 324"/>
                <a:gd name="T34" fmla="*/ 37 w 323"/>
                <a:gd name="T35" fmla="*/ 0 h 324"/>
                <a:gd name="T36" fmla="*/ 0 w 323"/>
                <a:gd name="T37" fmla="*/ 0 h 324"/>
                <a:gd name="T38" fmla="*/ 323 w 323"/>
                <a:gd name="T39" fmla="*/ 0 h 324"/>
                <a:gd name="T40" fmla="*/ 0 w 323"/>
                <a:gd name="T41" fmla="*/ 324 h 324"/>
                <a:gd name="T42" fmla="*/ 323 w 323"/>
                <a:gd name="T43" fmla="*/ 324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3" h="324">
                  <a:moveTo>
                    <a:pt x="286" y="324"/>
                  </a:moveTo>
                  <a:cubicBezTo>
                    <a:pt x="287" y="320"/>
                    <a:pt x="287" y="316"/>
                    <a:pt x="287" y="311"/>
                  </a:cubicBezTo>
                  <a:cubicBezTo>
                    <a:pt x="287" y="262"/>
                    <a:pt x="258" y="219"/>
                    <a:pt x="217" y="199"/>
                  </a:cubicBezTo>
                  <a:cubicBezTo>
                    <a:pt x="204" y="193"/>
                    <a:pt x="204" y="193"/>
                    <a:pt x="204" y="193"/>
                  </a:cubicBezTo>
                  <a:cubicBezTo>
                    <a:pt x="193" y="188"/>
                    <a:pt x="185" y="176"/>
                    <a:pt x="185" y="164"/>
                  </a:cubicBezTo>
                  <a:cubicBezTo>
                    <a:pt x="185" y="149"/>
                    <a:pt x="195" y="136"/>
                    <a:pt x="207" y="131"/>
                  </a:cubicBezTo>
                  <a:cubicBezTo>
                    <a:pt x="218" y="126"/>
                    <a:pt x="218" y="126"/>
                    <a:pt x="218" y="126"/>
                  </a:cubicBezTo>
                  <a:cubicBezTo>
                    <a:pt x="259" y="105"/>
                    <a:pt x="287" y="63"/>
                    <a:pt x="287" y="14"/>
                  </a:cubicBezTo>
                  <a:cubicBezTo>
                    <a:pt x="287" y="10"/>
                    <a:pt x="286" y="4"/>
                    <a:pt x="286" y="0"/>
                  </a:cubicBezTo>
                  <a:moveTo>
                    <a:pt x="37" y="324"/>
                  </a:moveTo>
                  <a:cubicBezTo>
                    <a:pt x="37" y="320"/>
                    <a:pt x="37" y="316"/>
                    <a:pt x="37" y="311"/>
                  </a:cubicBezTo>
                  <a:cubicBezTo>
                    <a:pt x="37" y="263"/>
                    <a:pt x="64" y="220"/>
                    <a:pt x="105" y="200"/>
                  </a:cubicBezTo>
                  <a:cubicBezTo>
                    <a:pt x="117" y="194"/>
                    <a:pt x="117" y="194"/>
                    <a:pt x="117" y="194"/>
                  </a:cubicBezTo>
                  <a:cubicBezTo>
                    <a:pt x="129" y="189"/>
                    <a:pt x="137" y="177"/>
                    <a:pt x="137" y="164"/>
                  </a:cubicBezTo>
                  <a:cubicBezTo>
                    <a:pt x="137" y="149"/>
                    <a:pt x="129" y="139"/>
                    <a:pt x="117" y="133"/>
                  </a:cubicBezTo>
                  <a:cubicBezTo>
                    <a:pt x="104" y="126"/>
                    <a:pt x="104" y="126"/>
                    <a:pt x="104" y="126"/>
                  </a:cubicBezTo>
                  <a:cubicBezTo>
                    <a:pt x="63" y="105"/>
                    <a:pt x="37" y="64"/>
                    <a:pt x="37" y="14"/>
                  </a:cubicBezTo>
                  <a:cubicBezTo>
                    <a:pt x="37" y="10"/>
                    <a:pt x="37" y="5"/>
                    <a:pt x="37" y="0"/>
                  </a:cubicBezTo>
                  <a:moveTo>
                    <a:pt x="0" y="0"/>
                  </a:moveTo>
                  <a:cubicBezTo>
                    <a:pt x="323" y="0"/>
                    <a:pt x="323" y="0"/>
                    <a:pt x="323" y="0"/>
                  </a:cubicBezTo>
                  <a:moveTo>
                    <a:pt x="0" y="324"/>
                  </a:moveTo>
                  <a:cubicBezTo>
                    <a:pt x="323" y="324"/>
                    <a:pt x="323" y="324"/>
                    <a:pt x="323" y="324"/>
                  </a:cubicBezTo>
                </a:path>
              </a:pathLst>
            </a:custGeom>
            <a:noFill/>
            <a:ln w="285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8" name="Group 17">
            <a:extLst>
              <a:ext uri="{FF2B5EF4-FFF2-40B4-BE49-F238E27FC236}">
                <a16:creationId xmlns:a16="http://schemas.microsoft.com/office/drawing/2014/main" id="{3E960523-4FB9-4343-B22C-467F53D3F2E9}"/>
              </a:ext>
            </a:extLst>
          </p:cNvPr>
          <p:cNvGrpSpPr/>
          <p:nvPr/>
        </p:nvGrpSpPr>
        <p:grpSpPr>
          <a:xfrm>
            <a:off x="473106" y="4223265"/>
            <a:ext cx="3427580" cy="2547183"/>
            <a:chOff x="7984154" y="1405373"/>
            <a:chExt cx="3427580" cy="2547183"/>
          </a:xfrm>
        </p:grpSpPr>
        <p:sp>
          <p:nvSpPr>
            <p:cNvPr id="20" name="Rectangle 19">
              <a:extLst>
                <a:ext uri="{FF2B5EF4-FFF2-40B4-BE49-F238E27FC236}">
                  <a16:creationId xmlns:a16="http://schemas.microsoft.com/office/drawing/2014/main" id="{339B5596-FA7C-4EE6-9447-5325A58B65EF}"/>
                </a:ext>
              </a:extLst>
            </p:cNvPr>
            <p:cNvSpPr/>
            <p:nvPr/>
          </p:nvSpPr>
          <p:spPr bwMode="auto">
            <a:xfrm>
              <a:off x="7984154" y="1952306"/>
              <a:ext cx="3427580" cy="2000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6600" spc="-50">
                  <a:ln w="3175">
                    <a:noFill/>
                  </a:ln>
                  <a:solidFill>
                    <a:srgbClr val="D83B01"/>
                  </a:solidFill>
                  <a:cs typeface="Segoe UI" pitchFamily="34" charset="0"/>
                </a:rPr>
                <a:t>9M</a:t>
              </a:r>
            </a:p>
            <a:p>
              <a:pPr algn="ctr" defTabSz="932472" fontAlgn="base">
                <a:spcBef>
                  <a:spcPct val="0"/>
                </a:spcBef>
                <a:spcAft>
                  <a:spcPct val="0"/>
                </a:spcAft>
              </a:pPr>
              <a:r>
                <a:rPr lang="en-US" sz="1600" b="1">
                  <a:gradFill>
                    <a:gsLst>
                      <a:gs pos="0">
                        <a:srgbClr val="353535"/>
                      </a:gs>
                      <a:gs pos="100000">
                        <a:srgbClr val="353535"/>
                      </a:gs>
                    </a:gsLst>
                    <a:lin ang="5400000" scaled="0"/>
                  </a:gradFill>
                  <a:latin typeface="+mj-lt"/>
                  <a:cs typeface="Segoe UI" pitchFamily="34" charset="0"/>
                </a:rPr>
                <a:t>Guests provisioned through Office 365 Groups</a:t>
              </a:r>
            </a:p>
          </p:txBody>
        </p:sp>
        <p:sp>
          <p:nvSpPr>
            <p:cNvPr id="26" name="personal_connect" title="Icon of a person with two bidirectional arrows below them">
              <a:extLst>
                <a:ext uri="{FF2B5EF4-FFF2-40B4-BE49-F238E27FC236}">
                  <a16:creationId xmlns:a16="http://schemas.microsoft.com/office/drawing/2014/main" id="{FF7044A2-2545-4699-8F5B-B5D65C0810B1}"/>
                </a:ext>
              </a:extLst>
            </p:cNvPr>
            <p:cNvSpPr>
              <a:spLocks noChangeAspect="1" noEditPoints="1"/>
            </p:cNvSpPr>
            <p:nvPr/>
          </p:nvSpPr>
          <p:spPr bwMode="auto">
            <a:xfrm>
              <a:off x="9536457" y="1405373"/>
              <a:ext cx="405912" cy="665244"/>
            </a:xfrm>
            <a:custGeom>
              <a:avLst/>
              <a:gdLst>
                <a:gd name="T0" fmla="*/ 39 w 198"/>
                <a:gd name="T1" fmla="*/ 61 h 325"/>
                <a:gd name="T2" fmla="*/ 100 w 198"/>
                <a:gd name="T3" fmla="*/ 0 h 325"/>
                <a:gd name="T4" fmla="*/ 161 w 198"/>
                <a:gd name="T5" fmla="*/ 61 h 325"/>
                <a:gd name="T6" fmla="*/ 100 w 198"/>
                <a:gd name="T7" fmla="*/ 122 h 325"/>
                <a:gd name="T8" fmla="*/ 39 w 198"/>
                <a:gd name="T9" fmla="*/ 61 h 325"/>
                <a:gd name="T10" fmla="*/ 198 w 198"/>
                <a:gd name="T11" fmla="*/ 221 h 325"/>
                <a:gd name="T12" fmla="*/ 99 w 198"/>
                <a:gd name="T13" fmla="*/ 122 h 325"/>
                <a:gd name="T14" fmla="*/ 0 w 198"/>
                <a:gd name="T15" fmla="*/ 221 h 325"/>
                <a:gd name="T16" fmla="*/ 122 w 198"/>
                <a:gd name="T17" fmla="*/ 261 h 325"/>
                <a:gd name="T18" fmla="*/ 152 w 198"/>
                <a:gd name="T19" fmla="*/ 231 h 325"/>
                <a:gd name="T20" fmla="*/ 122 w 198"/>
                <a:gd name="T21" fmla="*/ 201 h 325"/>
                <a:gd name="T22" fmla="*/ 152 w 198"/>
                <a:gd name="T23" fmla="*/ 231 h 325"/>
                <a:gd name="T24" fmla="*/ 43 w 198"/>
                <a:gd name="T25" fmla="*/ 231 h 325"/>
                <a:gd name="T26" fmla="*/ 81 w 198"/>
                <a:gd name="T27" fmla="*/ 265 h 325"/>
                <a:gd name="T28" fmla="*/ 51 w 198"/>
                <a:gd name="T29" fmla="*/ 295 h 325"/>
                <a:gd name="T30" fmla="*/ 81 w 198"/>
                <a:gd name="T31" fmla="*/ 325 h 325"/>
                <a:gd name="T32" fmla="*/ 51 w 198"/>
                <a:gd name="T33" fmla="*/ 295 h 325"/>
                <a:gd name="T34" fmla="*/ 161 w 198"/>
                <a:gd name="T35" fmla="*/ 295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8" h="325">
                  <a:moveTo>
                    <a:pt x="39" y="61"/>
                  </a:moveTo>
                  <a:cubicBezTo>
                    <a:pt x="39" y="27"/>
                    <a:pt x="66" y="0"/>
                    <a:pt x="100" y="0"/>
                  </a:cubicBezTo>
                  <a:cubicBezTo>
                    <a:pt x="134" y="0"/>
                    <a:pt x="161" y="27"/>
                    <a:pt x="161" y="61"/>
                  </a:cubicBezTo>
                  <a:cubicBezTo>
                    <a:pt x="161" y="95"/>
                    <a:pt x="134" y="122"/>
                    <a:pt x="100" y="122"/>
                  </a:cubicBezTo>
                  <a:cubicBezTo>
                    <a:pt x="66" y="122"/>
                    <a:pt x="39" y="95"/>
                    <a:pt x="39" y="61"/>
                  </a:cubicBezTo>
                  <a:close/>
                  <a:moveTo>
                    <a:pt x="198" y="221"/>
                  </a:moveTo>
                  <a:cubicBezTo>
                    <a:pt x="198" y="166"/>
                    <a:pt x="153" y="122"/>
                    <a:pt x="99" y="122"/>
                  </a:cubicBezTo>
                  <a:cubicBezTo>
                    <a:pt x="44" y="122"/>
                    <a:pt x="0" y="166"/>
                    <a:pt x="0" y="221"/>
                  </a:cubicBezTo>
                  <a:moveTo>
                    <a:pt x="122" y="261"/>
                  </a:moveTo>
                  <a:cubicBezTo>
                    <a:pt x="152" y="231"/>
                    <a:pt x="152" y="231"/>
                    <a:pt x="152" y="231"/>
                  </a:cubicBezTo>
                  <a:cubicBezTo>
                    <a:pt x="122" y="201"/>
                    <a:pt x="122" y="201"/>
                    <a:pt x="122" y="201"/>
                  </a:cubicBezTo>
                  <a:moveTo>
                    <a:pt x="152" y="231"/>
                  </a:moveTo>
                  <a:cubicBezTo>
                    <a:pt x="43" y="231"/>
                    <a:pt x="43" y="231"/>
                    <a:pt x="43" y="231"/>
                  </a:cubicBezTo>
                  <a:moveTo>
                    <a:pt x="81" y="265"/>
                  </a:moveTo>
                  <a:cubicBezTo>
                    <a:pt x="51" y="295"/>
                    <a:pt x="51" y="295"/>
                    <a:pt x="51" y="295"/>
                  </a:cubicBezTo>
                  <a:cubicBezTo>
                    <a:pt x="81" y="325"/>
                    <a:pt x="81" y="325"/>
                    <a:pt x="81" y="325"/>
                  </a:cubicBezTo>
                  <a:moveTo>
                    <a:pt x="51" y="295"/>
                  </a:moveTo>
                  <a:cubicBezTo>
                    <a:pt x="161" y="295"/>
                    <a:pt x="161" y="295"/>
                    <a:pt x="161" y="295"/>
                  </a:cubicBezTo>
                </a:path>
              </a:pathLst>
            </a:custGeom>
            <a:noFill/>
            <a:ln w="28575" cap="sq">
              <a:solidFill>
                <a:schemeClr val="tx1">
                  <a:lumMod val="65000"/>
                  <a:lumOff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10">
            <a:extLst>
              <a:ext uri="{FF2B5EF4-FFF2-40B4-BE49-F238E27FC236}">
                <a16:creationId xmlns:a16="http://schemas.microsoft.com/office/drawing/2014/main" id="{5A6BB324-3282-4004-961A-FA51F205B3F4}"/>
              </a:ext>
            </a:extLst>
          </p:cNvPr>
          <p:cNvGrpSpPr/>
          <p:nvPr/>
        </p:nvGrpSpPr>
        <p:grpSpPr>
          <a:xfrm>
            <a:off x="8297891" y="1365157"/>
            <a:ext cx="2883043" cy="2587399"/>
            <a:chOff x="8297891" y="1365157"/>
            <a:chExt cx="2883043" cy="2587399"/>
          </a:xfrm>
        </p:grpSpPr>
        <p:sp>
          <p:nvSpPr>
            <p:cNvPr id="10" name="Rectangle 9">
              <a:extLst>
                <a:ext uri="{FF2B5EF4-FFF2-40B4-BE49-F238E27FC236}">
                  <a16:creationId xmlns:a16="http://schemas.microsoft.com/office/drawing/2014/main" id="{7701F31C-FA2C-47A7-A64D-375F568D4C8A}"/>
                </a:ext>
              </a:extLst>
            </p:cNvPr>
            <p:cNvSpPr/>
            <p:nvPr/>
          </p:nvSpPr>
          <p:spPr bwMode="auto">
            <a:xfrm>
              <a:off x="8297891" y="1952306"/>
              <a:ext cx="2883043" cy="2000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6600" spc="-50">
                  <a:ln w="3175">
                    <a:noFill/>
                  </a:ln>
                  <a:solidFill>
                    <a:srgbClr val="D83B01"/>
                  </a:solidFill>
                  <a:cs typeface="Segoe UI" pitchFamily="34" charset="0"/>
                </a:rPr>
                <a:t>8X</a:t>
              </a:r>
            </a:p>
            <a:p>
              <a:pPr algn="ctr" defTabSz="932472" fontAlgn="base">
                <a:spcBef>
                  <a:spcPct val="0"/>
                </a:spcBef>
                <a:spcAft>
                  <a:spcPct val="0"/>
                </a:spcAft>
              </a:pPr>
              <a:r>
                <a:rPr lang="en-US" sz="1600" b="1">
                  <a:gradFill>
                    <a:gsLst>
                      <a:gs pos="0">
                        <a:srgbClr val="353535"/>
                      </a:gs>
                      <a:gs pos="100000">
                        <a:srgbClr val="353535"/>
                      </a:gs>
                    </a:gsLst>
                    <a:lin ang="5400000" scaled="0"/>
                  </a:gradFill>
                  <a:latin typeface="+mj-lt"/>
                  <a:cs typeface="Segoe UI" pitchFamily="34" charset="0"/>
                </a:rPr>
                <a:t>Reduction in group creation latency</a:t>
              </a:r>
            </a:p>
          </p:txBody>
        </p:sp>
        <p:pic>
          <p:nvPicPr>
            <p:cNvPr id="9" name="Graphic 8" descr="Run">
              <a:extLst>
                <a:ext uri="{FF2B5EF4-FFF2-40B4-BE49-F238E27FC236}">
                  <a16:creationId xmlns:a16="http://schemas.microsoft.com/office/drawing/2014/main" id="{64C33DD8-6BAA-4E83-986B-D065D062FB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16701" y="1365157"/>
              <a:ext cx="811103" cy="811103"/>
            </a:xfrm>
            <a:prstGeom prst="rect">
              <a:avLst/>
            </a:prstGeom>
          </p:spPr>
        </p:pic>
      </p:grpSp>
    </p:spTree>
    <p:extLst>
      <p:ext uri="{BB962C8B-B14F-4D97-AF65-F5344CB8AC3E}">
        <p14:creationId xmlns:p14="http://schemas.microsoft.com/office/powerpoint/2010/main" val="125469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anim calcmode="lin" valueType="num">
                                      <p:cBhvr additive="base">
                                        <p:cTn id="37" dur="500" fill="hold"/>
                                        <p:tgtEl>
                                          <p:spTgt spid="25"/>
                                        </p:tgtEl>
                                        <p:attrNameLst>
                                          <p:attrName>ppt_x</p:attrName>
                                        </p:attrNameLst>
                                      </p:cBhvr>
                                      <p:tavLst>
                                        <p:tav tm="0">
                                          <p:val>
                                            <p:strVal val="#ppt_x"/>
                                          </p:val>
                                        </p:tav>
                                        <p:tav tm="100000">
                                          <p:val>
                                            <p:strVal val="#ppt_x"/>
                                          </p:val>
                                        </p:tav>
                                      </p:tavLst>
                                    </p:anim>
                                    <p:anim calcmode="lin" valueType="num">
                                      <p:cBhvr additive="base">
                                        <p:cTn id="3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picture containing drawing, table&#10;&#10;Description automatically generated">
            <a:extLst>
              <a:ext uri="{FF2B5EF4-FFF2-40B4-BE49-F238E27FC236}">
                <a16:creationId xmlns:a16="http://schemas.microsoft.com/office/drawing/2014/main" id="{F576CAE4-2816-491D-99A4-D4F657006A85}"/>
              </a:ext>
            </a:extLst>
          </p:cNvPr>
          <p:cNvPicPr>
            <a:picLocks noChangeAspect="1"/>
          </p:cNvPicPr>
          <p:nvPr/>
        </p:nvPicPr>
        <p:blipFill>
          <a:blip r:embed="rId3"/>
          <a:stretch>
            <a:fillRect/>
          </a:stretch>
        </p:blipFill>
        <p:spPr>
          <a:xfrm>
            <a:off x="10006291" y="3516904"/>
            <a:ext cx="1916114" cy="729871"/>
          </a:xfrm>
          <a:prstGeom prst="rect">
            <a:avLst/>
          </a:prstGeom>
        </p:spPr>
      </p:pic>
      <p:pic>
        <p:nvPicPr>
          <p:cNvPr id="82" name="Picture 20">
            <a:extLst>
              <a:ext uri="{FF2B5EF4-FFF2-40B4-BE49-F238E27FC236}">
                <a16:creationId xmlns:a16="http://schemas.microsoft.com/office/drawing/2014/main" id="{47BD075D-F956-4FEE-9541-74C33DEB09C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927175" y="3258546"/>
            <a:ext cx="2425497" cy="2402897"/>
          </a:xfrm>
          <a:prstGeom prst="rect">
            <a:avLst/>
          </a:prstGeom>
          <a:ln>
            <a:noFill/>
          </a:ln>
          <a:effectLst>
            <a:outerShdw blurRad="292100" dist="139700" dir="2700000" algn="tl" rotWithShape="0">
              <a:srgbClr val="333333">
                <a:alpha val="65000"/>
              </a:srgbClr>
            </a:outerShdw>
          </a:effectLst>
        </p:spPr>
      </p:pic>
      <p:pic>
        <p:nvPicPr>
          <p:cNvPr id="6" name="Picture 5" descr="A picture containing food, drawing&#10;&#10;Description automatically generated">
            <a:extLst>
              <a:ext uri="{FF2B5EF4-FFF2-40B4-BE49-F238E27FC236}">
                <a16:creationId xmlns:a16="http://schemas.microsoft.com/office/drawing/2014/main" id="{1B457179-0D33-4FE6-BAD2-7951FA0AAF5F}"/>
              </a:ext>
            </a:extLst>
          </p:cNvPr>
          <p:cNvPicPr>
            <a:picLocks noChangeAspect="1"/>
          </p:cNvPicPr>
          <p:nvPr/>
        </p:nvPicPr>
        <p:blipFill>
          <a:blip r:embed="rId6"/>
          <a:stretch>
            <a:fillRect/>
          </a:stretch>
        </p:blipFill>
        <p:spPr>
          <a:xfrm>
            <a:off x="9967434" y="4444895"/>
            <a:ext cx="1916115" cy="587060"/>
          </a:xfrm>
          <a:prstGeom prst="rect">
            <a:avLst/>
          </a:prstGeom>
        </p:spPr>
      </p:pic>
      <p:pic>
        <p:nvPicPr>
          <p:cNvPr id="4" name="Picture 3" descr="A picture containing drawing&#10;&#10;Description automatically generated">
            <a:extLst>
              <a:ext uri="{FF2B5EF4-FFF2-40B4-BE49-F238E27FC236}">
                <a16:creationId xmlns:a16="http://schemas.microsoft.com/office/drawing/2014/main" id="{DC69E168-3253-40B7-9B80-D31426EFA753}"/>
              </a:ext>
            </a:extLst>
          </p:cNvPr>
          <p:cNvPicPr>
            <a:picLocks noChangeAspect="1"/>
          </p:cNvPicPr>
          <p:nvPr/>
        </p:nvPicPr>
        <p:blipFill>
          <a:blip r:embed="rId7"/>
          <a:stretch>
            <a:fillRect/>
          </a:stretch>
        </p:blipFill>
        <p:spPr>
          <a:xfrm>
            <a:off x="8928721" y="4191968"/>
            <a:ext cx="1875434" cy="3099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0" name="Picture 2">
            <a:extLst>
              <a:ext uri="{FF2B5EF4-FFF2-40B4-BE49-F238E27FC236}">
                <a16:creationId xmlns:a16="http://schemas.microsoft.com/office/drawing/2014/main" id="{7AA62DEF-F34A-4196-86EF-73D9B9E376BD}"/>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7837" y="4521118"/>
            <a:ext cx="594033" cy="594033"/>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descr="A close up of a sign&#10;&#10;Description automatically generated">
            <a:extLst>
              <a:ext uri="{FF2B5EF4-FFF2-40B4-BE49-F238E27FC236}">
                <a16:creationId xmlns:a16="http://schemas.microsoft.com/office/drawing/2014/main" id="{6D2DE82E-33BC-4741-BBBB-312D20E156CA}"/>
              </a:ext>
            </a:extLst>
          </p:cNvPr>
          <p:cNvPicPr>
            <a:picLocks noChangeAspect="1"/>
          </p:cNvPicPr>
          <p:nvPr/>
        </p:nvPicPr>
        <p:blipFill>
          <a:blip r:embed="rId9"/>
          <a:stretch>
            <a:fillRect/>
          </a:stretch>
        </p:blipFill>
        <p:spPr>
          <a:xfrm>
            <a:off x="1235337" y="4352830"/>
            <a:ext cx="594033" cy="594033"/>
          </a:xfrm>
          <a:prstGeom prst="rect">
            <a:avLst/>
          </a:prstGeom>
        </p:spPr>
      </p:pic>
      <p:pic>
        <p:nvPicPr>
          <p:cNvPr id="40" name="Picture 39" descr="A close up of a sign&#10;&#10;Description automatically generated">
            <a:extLst>
              <a:ext uri="{FF2B5EF4-FFF2-40B4-BE49-F238E27FC236}">
                <a16:creationId xmlns:a16="http://schemas.microsoft.com/office/drawing/2014/main" id="{D3187B4E-E4AA-4D4D-96E8-7F89D49DC7E8}"/>
              </a:ext>
            </a:extLst>
          </p:cNvPr>
          <p:cNvPicPr>
            <a:picLocks noChangeAspect="1"/>
          </p:cNvPicPr>
          <p:nvPr/>
        </p:nvPicPr>
        <p:blipFill>
          <a:blip r:embed="rId10"/>
          <a:stretch>
            <a:fillRect/>
          </a:stretch>
        </p:blipFill>
        <p:spPr>
          <a:xfrm>
            <a:off x="1688921" y="4246775"/>
            <a:ext cx="485436" cy="4854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1" name="Rectangle: Rounded Corners 40">
            <a:extLst>
              <a:ext uri="{FF2B5EF4-FFF2-40B4-BE49-F238E27FC236}">
                <a16:creationId xmlns:a16="http://schemas.microsoft.com/office/drawing/2014/main" id="{BF08EE7A-0672-4054-811A-3ED4FBD58A15}"/>
              </a:ext>
            </a:extLst>
          </p:cNvPr>
          <p:cNvSpPr/>
          <p:nvPr/>
        </p:nvSpPr>
        <p:spPr bwMode="auto">
          <a:xfrm>
            <a:off x="410217" y="3082524"/>
            <a:ext cx="2769805" cy="2117517"/>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2" name="Title 16">
            <a:extLst>
              <a:ext uri="{FF2B5EF4-FFF2-40B4-BE49-F238E27FC236}">
                <a16:creationId xmlns:a16="http://schemas.microsoft.com/office/drawing/2014/main" id="{03919AFC-5038-40FD-AB0A-1B6A45571D1D}"/>
              </a:ext>
            </a:extLst>
          </p:cNvPr>
          <p:cNvSpPr>
            <a:spLocks noGrp="1"/>
          </p:cNvSpPr>
          <p:nvPr>
            <p:ph type="title"/>
          </p:nvPr>
        </p:nvSpPr>
        <p:spPr>
          <a:xfrm>
            <a:off x="588263" y="457200"/>
            <a:ext cx="11018520" cy="553998"/>
          </a:xfrm>
        </p:spPr>
        <p:txBody>
          <a:bodyPr>
            <a:normAutofit/>
          </a:bodyPr>
          <a:lstStyle/>
          <a:p>
            <a:r>
              <a:rPr lang="en-US"/>
              <a:t>Powering Collaboration Across Microsoft 365 </a:t>
            </a:r>
          </a:p>
        </p:txBody>
      </p:sp>
      <p:grpSp>
        <p:nvGrpSpPr>
          <p:cNvPr id="43" name="Group 42">
            <a:extLst>
              <a:ext uri="{FF2B5EF4-FFF2-40B4-BE49-F238E27FC236}">
                <a16:creationId xmlns:a16="http://schemas.microsoft.com/office/drawing/2014/main" id="{1631F56E-C722-445A-8A30-0C188EB38232}"/>
              </a:ext>
            </a:extLst>
          </p:cNvPr>
          <p:cNvGrpSpPr/>
          <p:nvPr/>
        </p:nvGrpSpPr>
        <p:grpSpPr>
          <a:xfrm>
            <a:off x="4177492" y="3626534"/>
            <a:ext cx="3836315" cy="1740589"/>
            <a:chOff x="4858349" y="3549815"/>
            <a:chExt cx="2797319" cy="1275104"/>
          </a:xfrm>
        </p:grpSpPr>
        <p:sp>
          <p:nvSpPr>
            <p:cNvPr id="44" name="Freeform: Shape 43">
              <a:extLst>
                <a:ext uri="{FF2B5EF4-FFF2-40B4-BE49-F238E27FC236}">
                  <a16:creationId xmlns:a16="http://schemas.microsoft.com/office/drawing/2014/main" id="{2E980E64-D5E2-45A7-8811-80A82F11EAE0}"/>
                </a:ext>
              </a:extLst>
            </p:cNvPr>
            <p:cNvSpPr/>
            <p:nvPr/>
          </p:nvSpPr>
          <p:spPr bwMode="auto">
            <a:xfrm>
              <a:off x="4858349" y="3549815"/>
              <a:ext cx="2797319" cy="127510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MS cloud text">
              <a:extLst>
                <a:ext uri="{FF2B5EF4-FFF2-40B4-BE49-F238E27FC236}">
                  <a16:creationId xmlns:a16="http://schemas.microsoft.com/office/drawing/2014/main" id="{E221F860-8607-4800-A2FB-0A53C39471C3}"/>
                </a:ext>
              </a:extLst>
            </p:cNvPr>
            <p:cNvSpPr txBox="1">
              <a:spLocks/>
            </p:cNvSpPr>
            <p:nvPr/>
          </p:nvSpPr>
          <p:spPr>
            <a:xfrm>
              <a:off x="5065658" y="4133994"/>
              <a:ext cx="2531643" cy="342725"/>
            </a:xfrm>
            <a:prstGeom prst="rect">
              <a:avLst/>
            </a:prstGeom>
            <a:ln w="38100">
              <a:noFill/>
            </a:ln>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2400" b="1" kern="0" spc="0">
                  <a:solidFill>
                    <a:srgbClr val="002050"/>
                  </a:solidFill>
                  <a:latin typeface="Segoe UI Semilight"/>
                  <a:cs typeface="Segoe UI Semilight" panose="020B0402040204020203" pitchFamily="34" charset="0"/>
                </a:rPr>
                <a:t>Office 365 Groups</a:t>
              </a:r>
              <a:endParaRPr sz="2400" b="1" kern="0" spc="0">
                <a:solidFill>
                  <a:srgbClr val="002050"/>
                </a:solidFill>
                <a:latin typeface="Segoe UI Semilight"/>
                <a:cs typeface="Segoe UI Semilight" panose="020B0402040204020203" pitchFamily="34" charset="0"/>
              </a:endParaRPr>
            </a:p>
          </p:txBody>
        </p:sp>
      </p:grpSp>
      <p:grpSp>
        <p:nvGrpSpPr>
          <p:cNvPr id="46" name="Group 45">
            <a:extLst>
              <a:ext uri="{FF2B5EF4-FFF2-40B4-BE49-F238E27FC236}">
                <a16:creationId xmlns:a16="http://schemas.microsoft.com/office/drawing/2014/main" id="{242C2AF2-E035-424C-96EE-5D007D4603D0}"/>
              </a:ext>
            </a:extLst>
          </p:cNvPr>
          <p:cNvGrpSpPr/>
          <p:nvPr/>
        </p:nvGrpSpPr>
        <p:grpSpPr>
          <a:xfrm>
            <a:off x="4177492" y="5917838"/>
            <a:ext cx="3756269" cy="784194"/>
            <a:chOff x="4286282" y="5115853"/>
            <a:chExt cx="3836315" cy="894945"/>
          </a:xfrm>
          <a:effectLst>
            <a:outerShdw blurRad="50800" dist="38100" dir="2700000" algn="tl" rotWithShape="0">
              <a:prstClr val="black">
                <a:alpha val="40000"/>
              </a:prstClr>
            </a:outerShdw>
          </a:effectLst>
        </p:grpSpPr>
        <p:pic>
          <p:nvPicPr>
            <p:cNvPr id="47" name="Picture 46">
              <a:extLst>
                <a:ext uri="{FF2B5EF4-FFF2-40B4-BE49-F238E27FC236}">
                  <a16:creationId xmlns:a16="http://schemas.microsoft.com/office/drawing/2014/main" id="{BFA74ACF-6AD4-483B-BC58-8F47DF5A0ACB}"/>
                </a:ext>
              </a:extLst>
            </p:cNvPr>
            <p:cNvPicPr>
              <a:picLocks noChangeAspect="1"/>
            </p:cNvPicPr>
            <p:nvPr/>
          </p:nvPicPr>
          <p:blipFill>
            <a:blip r:embed="rId11"/>
            <a:stretch>
              <a:fillRect/>
            </a:stretch>
          </p:blipFill>
          <p:spPr>
            <a:xfrm>
              <a:off x="4286282" y="5115854"/>
              <a:ext cx="911532" cy="894944"/>
            </a:xfrm>
            <a:prstGeom prst="rect">
              <a:avLst/>
            </a:prstGeom>
          </p:spPr>
        </p:pic>
        <p:sp>
          <p:nvSpPr>
            <p:cNvPr id="48" name="Rectangle 47">
              <a:extLst>
                <a:ext uri="{FF2B5EF4-FFF2-40B4-BE49-F238E27FC236}">
                  <a16:creationId xmlns:a16="http://schemas.microsoft.com/office/drawing/2014/main" id="{76AC2253-9D23-4351-9DCF-859B1F605C77}"/>
                </a:ext>
              </a:extLst>
            </p:cNvPr>
            <p:cNvSpPr/>
            <p:nvPr/>
          </p:nvSpPr>
          <p:spPr bwMode="auto">
            <a:xfrm>
              <a:off x="5197815" y="5115853"/>
              <a:ext cx="2924782" cy="89494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Azure Active Directory</a:t>
              </a:r>
            </a:p>
          </p:txBody>
        </p:sp>
      </p:grpSp>
      <p:pic>
        <p:nvPicPr>
          <p:cNvPr id="49" name="Picture 48" descr="A close up of a sign&#10;&#10;Description automatically generated">
            <a:extLst>
              <a:ext uri="{FF2B5EF4-FFF2-40B4-BE49-F238E27FC236}">
                <a16:creationId xmlns:a16="http://schemas.microsoft.com/office/drawing/2014/main" id="{A86B2EFA-AEFC-46B3-BC24-A969C1F10E7F}"/>
              </a:ext>
            </a:extLst>
          </p:cNvPr>
          <p:cNvPicPr>
            <a:picLocks noChangeAspect="1"/>
          </p:cNvPicPr>
          <p:nvPr/>
        </p:nvPicPr>
        <p:blipFill>
          <a:blip r:embed="rId12"/>
          <a:stretch>
            <a:fillRect/>
          </a:stretch>
        </p:blipFill>
        <p:spPr>
          <a:xfrm>
            <a:off x="308451" y="3525676"/>
            <a:ext cx="1103667" cy="1103667"/>
          </a:xfrm>
          <a:prstGeom prst="rect">
            <a:avLst/>
          </a:prstGeom>
        </p:spPr>
      </p:pic>
      <p:pic>
        <p:nvPicPr>
          <p:cNvPr id="50" name="Picture 49" descr="A close up of a sign&#10;&#10;Description automatically generated">
            <a:extLst>
              <a:ext uri="{FF2B5EF4-FFF2-40B4-BE49-F238E27FC236}">
                <a16:creationId xmlns:a16="http://schemas.microsoft.com/office/drawing/2014/main" id="{67AA5A80-70DF-42E9-87CD-B650B09039EA}"/>
              </a:ext>
            </a:extLst>
          </p:cNvPr>
          <p:cNvPicPr>
            <a:picLocks noChangeAspect="1"/>
          </p:cNvPicPr>
          <p:nvPr/>
        </p:nvPicPr>
        <p:blipFill>
          <a:blip r:embed="rId13"/>
          <a:stretch>
            <a:fillRect/>
          </a:stretch>
        </p:blipFill>
        <p:spPr>
          <a:xfrm>
            <a:off x="708055" y="3376287"/>
            <a:ext cx="1136128" cy="1136128"/>
          </a:xfrm>
          <a:prstGeom prst="rect">
            <a:avLst/>
          </a:prstGeom>
        </p:spPr>
      </p:pic>
      <p:pic>
        <p:nvPicPr>
          <p:cNvPr id="51" name="Picture 50" descr="A close up of a sign&#10;&#10;Description automatically generated">
            <a:extLst>
              <a:ext uri="{FF2B5EF4-FFF2-40B4-BE49-F238E27FC236}">
                <a16:creationId xmlns:a16="http://schemas.microsoft.com/office/drawing/2014/main" id="{202EF444-D866-461A-A614-4B5129E672CC}"/>
              </a:ext>
            </a:extLst>
          </p:cNvPr>
          <p:cNvPicPr>
            <a:picLocks noChangeAspect="1"/>
          </p:cNvPicPr>
          <p:nvPr/>
        </p:nvPicPr>
        <p:blipFill>
          <a:blip r:embed="rId14"/>
          <a:stretch>
            <a:fillRect/>
          </a:stretch>
        </p:blipFill>
        <p:spPr>
          <a:xfrm>
            <a:off x="2493284" y="1410664"/>
            <a:ext cx="1205763" cy="1205763"/>
          </a:xfrm>
          <a:prstGeom prst="rect">
            <a:avLst/>
          </a:prstGeom>
        </p:spPr>
      </p:pic>
      <p:pic>
        <p:nvPicPr>
          <p:cNvPr id="52" name="Picture 51" descr="A close up of a logo&#10;&#10;Description automatically generated">
            <a:extLst>
              <a:ext uri="{FF2B5EF4-FFF2-40B4-BE49-F238E27FC236}">
                <a16:creationId xmlns:a16="http://schemas.microsoft.com/office/drawing/2014/main" id="{78524C4F-EE2B-4B12-9FA7-5E2A47B0F94B}"/>
              </a:ext>
            </a:extLst>
          </p:cNvPr>
          <p:cNvPicPr>
            <a:picLocks noChangeAspect="1"/>
          </p:cNvPicPr>
          <p:nvPr/>
        </p:nvPicPr>
        <p:blipFill>
          <a:blip r:embed="rId15"/>
          <a:stretch>
            <a:fillRect/>
          </a:stretch>
        </p:blipFill>
        <p:spPr>
          <a:xfrm>
            <a:off x="3345144" y="1421412"/>
            <a:ext cx="1205763" cy="1205763"/>
          </a:xfrm>
          <a:prstGeom prst="rect">
            <a:avLst/>
          </a:prstGeom>
        </p:spPr>
      </p:pic>
      <p:pic>
        <p:nvPicPr>
          <p:cNvPr id="53" name="Picture 52" descr="A close up of a sign&#10;&#10;Description automatically generated">
            <a:extLst>
              <a:ext uri="{FF2B5EF4-FFF2-40B4-BE49-F238E27FC236}">
                <a16:creationId xmlns:a16="http://schemas.microsoft.com/office/drawing/2014/main" id="{742E74E8-5812-439B-A936-2B39A22CAB7D}"/>
              </a:ext>
            </a:extLst>
          </p:cNvPr>
          <p:cNvPicPr>
            <a:picLocks noChangeAspect="1"/>
          </p:cNvPicPr>
          <p:nvPr/>
        </p:nvPicPr>
        <p:blipFill>
          <a:blip r:embed="rId16"/>
          <a:stretch>
            <a:fillRect/>
          </a:stretch>
        </p:blipFill>
        <p:spPr>
          <a:xfrm>
            <a:off x="8687004" y="1695800"/>
            <a:ext cx="632293" cy="6322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4" name="Picture 53" descr="A picture containing drawing&#10;&#10;Description automatically generated">
            <a:extLst>
              <a:ext uri="{FF2B5EF4-FFF2-40B4-BE49-F238E27FC236}">
                <a16:creationId xmlns:a16="http://schemas.microsoft.com/office/drawing/2014/main" id="{7FFFAF1C-65BD-4876-BEE4-A54307A1C880}"/>
              </a:ext>
            </a:extLst>
          </p:cNvPr>
          <p:cNvPicPr>
            <a:picLocks noChangeAspect="1"/>
          </p:cNvPicPr>
          <p:nvPr/>
        </p:nvPicPr>
        <p:blipFill>
          <a:blip r:embed="rId17"/>
          <a:stretch>
            <a:fillRect/>
          </a:stretch>
        </p:blipFill>
        <p:spPr>
          <a:xfrm>
            <a:off x="2032220" y="4077509"/>
            <a:ext cx="485436" cy="485436"/>
          </a:xfrm>
          <a:prstGeom prst="rect">
            <a:avLst/>
          </a:prstGeom>
        </p:spPr>
      </p:pic>
      <p:pic>
        <p:nvPicPr>
          <p:cNvPr id="55" name="Picture 54" descr="A close up of a logo&#10;&#10;Description automatically generated">
            <a:extLst>
              <a:ext uri="{FF2B5EF4-FFF2-40B4-BE49-F238E27FC236}">
                <a16:creationId xmlns:a16="http://schemas.microsoft.com/office/drawing/2014/main" id="{BBEF5352-40D3-456A-9713-D8004F10FFA4}"/>
              </a:ext>
            </a:extLst>
          </p:cNvPr>
          <p:cNvPicPr>
            <a:picLocks noChangeAspect="1"/>
          </p:cNvPicPr>
          <p:nvPr/>
        </p:nvPicPr>
        <p:blipFill rotWithShape="1">
          <a:blip r:embed="rId18"/>
          <a:srcRect l="14975" t="18811" r="17905" b="19996"/>
          <a:stretch/>
        </p:blipFill>
        <p:spPr>
          <a:xfrm>
            <a:off x="6695826" y="1608984"/>
            <a:ext cx="911084" cy="830618"/>
          </a:xfrm>
          <a:prstGeom prst="rect">
            <a:avLst/>
          </a:prstGeom>
        </p:spPr>
      </p:pic>
      <p:pic>
        <p:nvPicPr>
          <p:cNvPr id="56" name="Picture 55" descr="A close up of a logo&#10;&#10;Description automatically generated">
            <a:extLst>
              <a:ext uri="{FF2B5EF4-FFF2-40B4-BE49-F238E27FC236}">
                <a16:creationId xmlns:a16="http://schemas.microsoft.com/office/drawing/2014/main" id="{C619F4EE-8EFE-4752-8799-AD938ACEED74}"/>
              </a:ext>
            </a:extLst>
          </p:cNvPr>
          <p:cNvPicPr>
            <a:picLocks noChangeAspect="1"/>
          </p:cNvPicPr>
          <p:nvPr/>
        </p:nvPicPr>
        <p:blipFill rotWithShape="1">
          <a:blip r:embed="rId19"/>
          <a:srcRect l="18787" t="23827" r="23126" b="20820"/>
          <a:stretch/>
        </p:blipFill>
        <p:spPr>
          <a:xfrm>
            <a:off x="5611388" y="1608984"/>
            <a:ext cx="911084" cy="868178"/>
          </a:xfrm>
          <a:prstGeom prst="rect">
            <a:avLst/>
          </a:prstGeom>
        </p:spPr>
      </p:pic>
      <p:pic>
        <p:nvPicPr>
          <p:cNvPr id="57" name="Picture 56" descr="A picture containing sign&#10;&#10;Description automatically generated">
            <a:extLst>
              <a:ext uri="{FF2B5EF4-FFF2-40B4-BE49-F238E27FC236}">
                <a16:creationId xmlns:a16="http://schemas.microsoft.com/office/drawing/2014/main" id="{F27B4706-DF83-4A35-9010-ACBCEF1DD99A}"/>
              </a:ext>
            </a:extLst>
          </p:cNvPr>
          <p:cNvPicPr>
            <a:picLocks noChangeAspect="1"/>
          </p:cNvPicPr>
          <p:nvPr/>
        </p:nvPicPr>
        <p:blipFill rotWithShape="1">
          <a:blip r:embed="rId20"/>
          <a:srcRect l="18709" t="22269" r="19511" b="22214"/>
          <a:stretch/>
        </p:blipFill>
        <p:spPr>
          <a:xfrm>
            <a:off x="4461801" y="1547642"/>
            <a:ext cx="1034374" cy="929520"/>
          </a:xfrm>
          <a:prstGeom prst="rect">
            <a:avLst/>
          </a:prstGeom>
        </p:spPr>
      </p:pic>
      <p:pic>
        <p:nvPicPr>
          <p:cNvPr id="58" name="Picture 57" descr="A close up of a logo&#10;&#10;Description automatically generated">
            <a:extLst>
              <a:ext uri="{FF2B5EF4-FFF2-40B4-BE49-F238E27FC236}">
                <a16:creationId xmlns:a16="http://schemas.microsoft.com/office/drawing/2014/main" id="{211FE007-3BBE-4D97-B875-1E0FC9A1F5BA}"/>
              </a:ext>
            </a:extLst>
          </p:cNvPr>
          <p:cNvPicPr>
            <a:picLocks noChangeAspect="1"/>
          </p:cNvPicPr>
          <p:nvPr/>
        </p:nvPicPr>
        <p:blipFill rotWithShape="1">
          <a:blip r:embed="rId21"/>
          <a:srcRect l="21482" t="21528" r="18379" b="19658"/>
          <a:stretch/>
        </p:blipFill>
        <p:spPr>
          <a:xfrm>
            <a:off x="2308383" y="3795292"/>
            <a:ext cx="679677" cy="664703"/>
          </a:xfrm>
          <a:prstGeom prst="rect">
            <a:avLst/>
          </a:prstGeom>
        </p:spPr>
      </p:pic>
      <p:pic>
        <p:nvPicPr>
          <p:cNvPr id="59" name="Picture 58" descr="A close up of a logo&#10;&#10;Description automatically generated">
            <a:extLst>
              <a:ext uri="{FF2B5EF4-FFF2-40B4-BE49-F238E27FC236}">
                <a16:creationId xmlns:a16="http://schemas.microsoft.com/office/drawing/2014/main" id="{6888C5F8-BB5F-49F0-82B1-DF40717F849F}"/>
              </a:ext>
            </a:extLst>
          </p:cNvPr>
          <p:cNvPicPr>
            <a:picLocks noChangeAspect="1"/>
          </p:cNvPicPr>
          <p:nvPr/>
        </p:nvPicPr>
        <p:blipFill>
          <a:blip r:embed="rId22"/>
          <a:stretch>
            <a:fillRect/>
          </a:stretch>
        </p:blipFill>
        <p:spPr>
          <a:xfrm>
            <a:off x="1138810" y="3238855"/>
            <a:ext cx="1136128" cy="1136128"/>
          </a:xfrm>
          <a:prstGeom prst="rect">
            <a:avLst/>
          </a:prstGeom>
        </p:spPr>
      </p:pic>
      <p:pic>
        <p:nvPicPr>
          <p:cNvPr id="60" name="Picture 59" descr="A close up of a sign&#10;&#10;Description automatically generated">
            <a:extLst>
              <a:ext uri="{FF2B5EF4-FFF2-40B4-BE49-F238E27FC236}">
                <a16:creationId xmlns:a16="http://schemas.microsoft.com/office/drawing/2014/main" id="{53758120-7EB5-4554-B7F8-0DAC38B274B2}"/>
              </a:ext>
            </a:extLst>
          </p:cNvPr>
          <p:cNvPicPr>
            <a:picLocks noChangeAspect="1"/>
          </p:cNvPicPr>
          <p:nvPr/>
        </p:nvPicPr>
        <p:blipFill>
          <a:blip r:embed="rId23"/>
          <a:stretch>
            <a:fillRect/>
          </a:stretch>
        </p:blipFill>
        <p:spPr>
          <a:xfrm>
            <a:off x="1517497" y="3082525"/>
            <a:ext cx="1136128" cy="1136128"/>
          </a:xfrm>
          <a:prstGeom prst="rect">
            <a:avLst/>
          </a:prstGeom>
        </p:spPr>
      </p:pic>
      <p:pic>
        <p:nvPicPr>
          <p:cNvPr id="61" name="Picture 60" descr="A close up of a logo&#10;&#10;Description automatically generated">
            <a:extLst>
              <a:ext uri="{FF2B5EF4-FFF2-40B4-BE49-F238E27FC236}">
                <a16:creationId xmlns:a16="http://schemas.microsoft.com/office/drawing/2014/main" id="{C58411C3-EB08-405C-A75F-FD8380A69EC1}"/>
              </a:ext>
            </a:extLst>
          </p:cNvPr>
          <p:cNvPicPr>
            <a:picLocks noChangeAspect="1"/>
          </p:cNvPicPr>
          <p:nvPr/>
        </p:nvPicPr>
        <p:blipFill rotWithShape="1">
          <a:blip r:embed="rId24"/>
          <a:srcRect l="22180" t="27669" r="20315" b="28760"/>
          <a:stretch/>
        </p:blipFill>
        <p:spPr>
          <a:xfrm>
            <a:off x="2082704" y="3101423"/>
            <a:ext cx="816312" cy="618527"/>
          </a:xfrm>
          <a:prstGeom prst="rect">
            <a:avLst/>
          </a:prstGeom>
        </p:spPr>
      </p:pic>
      <p:sp>
        <p:nvSpPr>
          <p:cNvPr id="62" name="Rectangle: Rounded Corners 61">
            <a:extLst>
              <a:ext uri="{FF2B5EF4-FFF2-40B4-BE49-F238E27FC236}">
                <a16:creationId xmlns:a16="http://schemas.microsoft.com/office/drawing/2014/main" id="{23AC4E5C-D3CB-4E27-87B9-4A226971BAC0}"/>
              </a:ext>
            </a:extLst>
          </p:cNvPr>
          <p:cNvSpPr/>
          <p:nvPr/>
        </p:nvSpPr>
        <p:spPr bwMode="auto">
          <a:xfrm>
            <a:off x="8828440" y="3101423"/>
            <a:ext cx="3055109" cy="1975047"/>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3" name="Picture 62" descr="A close up of a sign&#10;&#10;Description automatically generated">
            <a:extLst>
              <a:ext uri="{FF2B5EF4-FFF2-40B4-BE49-F238E27FC236}">
                <a16:creationId xmlns:a16="http://schemas.microsoft.com/office/drawing/2014/main" id="{4D40235A-4269-4077-9259-2489810334C4}"/>
              </a:ext>
            </a:extLst>
          </p:cNvPr>
          <p:cNvPicPr>
            <a:picLocks noChangeAspect="1"/>
          </p:cNvPicPr>
          <p:nvPr/>
        </p:nvPicPr>
        <p:blipFill rotWithShape="1">
          <a:blip r:embed="rId25"/>
          <a:srcRect l="21048" t="19883" r="21974" b="25408"/>
          <a:stretch/>
        </p:blipFill>
        <p:spPr>
          <a:xfrm>
            <a:off x="7735669" y="1631256"/>
            <a:ext cx="768485" cy="737889"/>
          </a:xfrm>
          <a:prstGeom prst="rect">
            <a:avLst/>
          </a:prstGeom>
        </p:spPr>
      </p:pic>
      <p:sp>
        <p:nvSpPr>
          <p:cNvPr id="64" name="Rectangle: Rounded Corners 63">
            <a:extLst>
              <a:ext uri="{FF2B5EF4-FFF2-40B4-BE49-F238E27FC236}">
                <a16:creationId xmlns:a16="http://schemas.microsoft.com/office/drawing/2014/main" id="{E456A8D5-5122-49A1-8FDD-A2E18103A3DB}"/>
              </a:ext>
            </a:extLst>
          </p:cNvPr>
          <p:cNvSpPr/>
          <p:nvPr/>
        </p:nvSpPr>
        <p:spPr bwMode="auto">
          <a:xfrm>
            <a:off x="2695960" y="1468087"/>
            <a:ext cx="6759324" cy="1097746"/>
          </a:xfrm>
          <a:prstGeom prst="round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cxnSp>
        <p:nvCxnSpPr>
          <p:cNvPr id="65" name="Straight Connector 64">
            <a:extLst>
              <a:ext uri="{FF2B5EF4-FFF2-40B4-BE49-F238E27FC236}">
                <a16:creationId xmlns:a16="http://schemas.microsoft.com/office/drawing/2014/main" id="{44C9C865-420D-4E05-BB9E-F771ABA6E274}"/>
              </a:ext>
            </a:extLst>
          </p:cNvPr>
          <p:cNvCxnSpPr>
            <a:cxnSpLocks/>
            <a:stCxn id="64" idx="2"/>
            <a:endCxn id="44" idx="0"/>
          </p:cNvCxnSpPr>
          <p:nvPr/>
        </p:nvCxnSpPr>
        <p:spPr>
          <a:xfrm flipH="1">
            <a:off x="6070666" y="2565833"/>
            <a:ext cx="4956" cy="1060701"/>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A8E8CD-44E8-41C5-9C39-F17AA3063A7C}"/>
              </a:ext>
            </a:extLst>
          </p:cNvPr>
          <p:cNvCxnSpPr>
            <a:cxnSpLocks/>
            <a:stCxn id="62" idx="1"/>
            <a:endCxn id="45" idx="3"/>
          </p:cNvCxnSpPr>
          <p:nvPr/>
        </p:nvCxnSpPr>
        <p:spPr>
          <a:xfrm flipH="1">
            <a:off x="7933761" y="4088947"/>
            <a:ext cx="894679" cy="56894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B3565C8-8DC2-4A1E-9595-1A4D5EC5DEC5}"/>
              </a:ext>
            </a:extLst>
          </p:cNvPr>
          <p:cNvCxnSpPr>
            <a:cxnSpLocks/>
            <a:stCxn id="41" idx="3"/>
            <a:endCxn id="44" idx="21"/>
          </p:cNvCxnSpPr>
          <p:nvPr/>
        </p:nvCxnSpPr>
        <p:spPr>
          <a:xfrm>
            <a:off x="3180022" y="4141283"/>
            <a:ext cx="1479271" cy="442299"/>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841885D-1ECD-472D-B22B-702A4ABF3A6E}"/>
              </a:ext>
            </a:extLst>
          </p:cNvPr>
          <p:cNvCxnSpPr>
            <a:cxnSpLocks/>
          </p:cNvCxnSpPr>
          <p:nvPr/>
        </p:nvCxnSpPr>
        <p:spPr>
          <a:xfrm>
            <a:off x="657747" y="5544766"/>
            <a:ext cx="10876506" cy="0"/>
          </a:xfrm>
          <a:prstGeom prst="line">
            <a:avLst/>
          </a:prstGeom>
          <a:ln w="28575">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36178DA-3BF1-41E6-B392-193D1B988511}"/>
              </a:ext>
            </a:extLst>
          </p:cNvPr>
          <p:cNvSpPr txBox="1"/>
          <p:nvPr/>
        </p:nvSpPr>
        <p:spPr>
          <a:xfrm>
            <a:off x="324762" y="2827921"/>
            <a:ext cx="2993086" cy="215444"/>
          </a:xfrm>
          <a:prstGeom prst="rect">
            <a:avLst/>
          </a:prstGeom>
          <a:noFill/>
        </p:spPr>
        <p:txBody>
          <a:bodyPr wrap="square" lIns="0" tIns="0" rIns="0" bIns="0" rtlCol="0">
            <a:spAutoFit/>
          </a:bodyPr>
          <a:lstStyle/>
          <a:p>
            <a:pPr algn="ctr"/>
            <a:r>
              <a:rPr lang="en-US" sz="1400">
                <a:solidFill>
                  <a:schemeClr val="accent6">
                    <a:lumMod val="75000"/>
                  </a:schemeClr>
                </a:solidFill>
              </a:rPr>
              <a:t>Easy to share with your team</a:t>
            </a:r>
          </a:p>
        </p:txBody>
      </p:sp>
      <p:sp>
        <p:nvSpPr>
          <p:cNvPr id="13" name="TextBox 12">
            <a:extLst>
              <a:ext uri="{FF2B5EF4-FFF2-40B4-BE49-F238E27FC236}">
                <a16:creationId xmlns:a16="http://schemas.microsoft.com/office/drawing/2014/main" id="{C4DFC590-D324-42D5-BA2E-1337A6C3DFCC}"/>
              </a:ext>
            </a:extLst>
          </p:cNvPr>
          <p:cNvSpPr txBox="1"/>
          <p:nvPr/>
        </p:nvSpPr>
        <p:spPr>
          <a:xfrm>
            <a:off x="3833969" y="1180141"/>
            <a:ext cx="4513547" cy="215444"/>
          </a:xfrm>
          <a:prstGeom prst="rect">
            <a:avLst/>
          </a:prstGeom>
          <a:noFill/>
        </p:spPr>
        <p:txBody>
          <a:bodyPr wrap="square" lIns="0" tIns="0" rIns="0" bIns="0" rtlCol="0" anchor="t">
            <a:spAutoFit/>
          </a:bodyPr>
          <a:lstStyle/>
          <a:p>
            <a:pPr algn="ctr"/>
            <a:r>
              <a:rPr lang="en-US" sz="1400">
                <a:solidFill>
                  <a:schemeClr val="accent6">
                    <a:lumMod val="75000"/>
                  </a:schemeClr>
                </a:solidFill>
              </a:rPr>
              <a:t>Membership service for Microsoft 365 teamwork apps</a:t>
            </a:r>
          </a:p>
        </p:txBody>
      </p:sp>
      <p:sp>
        <p:nvSpPr>
          <p:cNvPr id="14" name="TextBox 13">
            <a:extLst>
              <a:ext uri="{FF2B5EF4-FFF2-40B4-BE49-F238E27FC236}">
                <a16:creationId xmlns:a16="http://schemas.microsoft.com/office/drawing/2014/main" id="{1E949E4A-901A-4850-B635-97D84ACBA36B}"/>
              </a:ext>
            </a:extLst>
          </p:cNvPr>
          <p:cNvSpPr txBox="1"/>
          <p:nvPr/>
        </p:nvSpPr>
        <p:spPr>
          <a:xfrm>
            <a:off x="8859451" y="2829067"/>
            <a:ext cx="2993086" cy="215444"/>
          </a:xfrm>
          <a:prstGeom prst="rect">
            <a:avLst/>
          </a:prstGeom>
          <a:noFill/>
        </p:spPr>
        <p:txBody>
          <a:bodyPr wrap="square" lIns="0" tIns="0" rIns="0" bIns="0" rtlCol="0">
            <a:spAutoFit/>
          </a:bodyPr>
          <a:lstStyle/>
          <a:p>
            <a:pPr algn="ctr"/>
            <a:r>
              <a:rPr lang="en-US" sz="1400">
                <a:solidFill>
                  <a:schemeClr val="accent6">
                    <a:lumMod val="75000"/>
                  </a:schemeClr>
                </a:solidFill>
              </a:rPr>
              <a:t>Partner ecosystem</a:t>
            </a:r>
          </a:p>
        </p:txBody>
      </p:sp>
      <p:sp>
        <p:nvSpPr>
          <p:cNvPr id="15" name="TextBox 14">
            <a:extLst>
              <a:ext uri="{FF2B5EF4-FFF2-40B4-BE49-F238E27FC236}">
                <a16:creationId xmlns:a16="http://schemas.microsoft.com/office/drawing/2014/main" id="{A0EDEDEC-EB45-447E-9C06-0429F22FD4B0}"/>
              </a:ext>
            </a:extLst>
          </p:cNvPr>
          <p:cNvSpPr txBox="1"/>
          <p:nvPr/>
        </p:nvSpPr>
        <p:spPr>
          <a:xfrm>
            <a:off x="4095906" y="5665453"/>
            <a:ext cx="3942048" cy="215444"/>
          </a:xfrm>
          <a:prstGeom prst="rect">
            <a:avLst/>
          </a:prstGeom>
          <a:noFill/>
        </p:spPr>
        <p:txBody>
          <a:bodyPr wrap="square" lIns="0" tIns="0" rIns="0" bIns="0" rtlCol="0">
            <a:spAutoFit/>
          </a:bodyPr>
          <a:lstStyle/>
          <a:p>
            <a:pPr algn="ctr"/>
            <a:r>
              <a:rPr lang="en-US" sz="1400">
                <a:solidFill>
                  <a:schemeClr val="accent6">
                    <a:lumMod val="75000"/>
                  </a:schemeClr>
                </a:solidFill>
              </a:rPr>
              <a:t>Centrally managed, secured, and governed</a:t>
            </a:r>
          </a:p>
        </p:txBody>
      </p:sp>
      <p:pic>
        <p:nvPicPr>
          <p:cNvPr id="69" name="Picture 68" descr="A close up of a logo&#10;&#10;Description automatically generated">
            <a:extLst>
              <a:ext uri="{FF2B5EF4-FFF2-40B4-BE49-F238E27FC236}">
                <a16:creationId xmlns:a16="http://schemas.microsoft.com/office/drawing/2014/main" id="{A98DF7B4-D9A0-4335-A1BA-7D8D3D888CDE}"/>
              </a:ext>
            </a:extLst>
          </p:cNvPr>
          <p:cNvPicPr>
            <a:picLocks noChangeAspect="1"/>
          </p:cNvPicPr>
          <p:nvPr/>
        </p:nvPicPr>
        <p:blipFill>
          <a:blip r:embed="rId26"/>
          <a:stretch>
            <a:fillRect/>
          </a:stretch>
        </p:blipFill>
        <p:spPr>
          <a:xfrm>
            <a:off x="9080422" y="3364131"/>
            <a:ext cx="1117498" cy="220901"/>
          </a:xfrm>
          <a:prstGeom prst="rect">
            <a:avLst/>
          </a:prstGeom>
          <a:effectLst>
            <a:outerShdw blurRad="292100" dist="139700" dir="2700000" algn="ctr" rotWithShape="0">
              <a:schemeClr val="bg1">
                <a:lumMod val="65000"/>
                <a:alpha val="65000"/>
              </a:schemeClr>
            </a:outerShdw>
          </a:effectLst>
        </p:spPr>
      </p:pic>
      <p:pic>
        <p:nvPicPr>
          <p:cNvPr id="3" name="Picture 2" descr="A picture containing building, window, table, cage&#10;&#10;Description automatically generated">
            <a:extLst>
              <a:ext uri="{FF2B5EF4-FFF2-40B4-BE49-F238E27FC236}">
                <a16:creationId xmlns:a16="http://schemas.microsoft.com/office/drawing/2014/main" id="{6D073601-C0DA-4E45-836E-D23516E6483A}"/>
              </a:ext>
            </a:extLst>
          </p:cNvPr>
          <p:cNvPicPr>
            <a:picLocks noChangeAspect="1"/>
          </p:cNvPicPr>
          <p:nvPr/>
        </p:nvPicPr>
        <p:blipFill>
          <a:blip r:embed="rId27"/>
          <a:stretch>
            <a:fillRect/>
          </a:stretch>
        </p:blipFill>
        <p:spPr>
          <a:xfrm>
            <a:off x="7990321" y="3774098"/>
            <a:ext cx="540202" cy="472677"/>
          </a:xfrm>
          <a:prstGeom prst="rect">
            <a:avLst/>
          </a:prstGeom>
        </p:spPr>
      </p:pic>
      <p:pic>
        <p:nvPicPr>
          <p:cNvPr id="5" name="Picture 4" descr="A picture containing drawing, shirt&#10;&#10;Description automatically generated">
            <a:extLst>
              <a:ext uri="{FF2B5EF4-FFF2-40B4-BE49-F238E27FC236}">
                <a16:creationId xmlns:a16="http://schemas.microsoft.com/office/drawing/2014/main" id="{F6A32678-125A-4666-AD70-3385FD6D4F51}"/>
              </a:ext>
            </a:extLst>
          </p:cNvPr>
          <p:cNvPicPr>
            <a:picLocks noChangeAspect="1"/>
          </p:cNvPicPr>
          <p:nvPr/>
        </p:nvPicPr>
        <p:blipFill>
          <a:blip r:embed="rId28"/>
          <a:stretch>
            <a:fillRect/>
          </a:stretch>
        </p:blipFill>
        <p:spPr>
          <a:xfrm>
            <a:off x="8311704" y="4552928"/>
            <a:ext cx="380720" cy="380720"/>
          </a:xfrm>
          <a:prstGeom prst="rect">
            <a:avLst/>
          </a:prstGeom>
        </p:spPr>
      </p:pic>
      <p:grpSp>
        <p:nvGrpSpPr>
          <p:cNvPr id="22" name="Group 21">
            <a:extLst>
              <a:ext uri="{FF2B5EF4-FFF2-40B4-BE49-F238E27FC236}">
                <a16:creationId xmlns:a16="http://schemas.microsoft.com/office/drawing/2014/main" id="{E705B474-6EC3-4A84-8DA5-C63D2B901B3F}"/>
              </a:ext>
            </a:extLst>
          </p:cNvPr>
          <p:cNvGrpSpPr/>
          <p:nvPr/>
        </p:nvGrpSpPr>
        <p:grpSpPr>
          <a:xfrm>
            <a:off x="321610" y="1128059"/>
            <a:ext cx="2095510" cy="1594831"/>
            <a:chOff x="321610" y="1128059"/>
            <a:chExt cx="2095510" cy="1594831"/>
          </a:xfrm>
        </p:grpSpPr>
        <p:sp>
          <p:nvSpPr>
            <p:cNvPr id="11" name="TextBox 10">
              <a:extLst>
                <a:ext uri="{FF2B5EF4-FFF2-40B4-BE49-F238E27FC236}">
                  <a16:creationId xmlns:a16="http://schemas.microsoft.com/office/drawing/2014/main" id="{541AADB6-25AF-420D-9E46-5CF28C0CD908}"/>
                </a:ext>
              </a:extLst>
            </p:cNvPr>
            <p:cNvSpPr txBox="1"/>
            <p:nvPr/>
          </p:nvSpPr>
          <p:spPr>
            <a:xfrm rot="19145603">
              <a:off x="776480" y="1751478"/>
              <a:ext cx="1041952" cy="276999"/>
            </a:xfrm>
            <a:prstGeom prst="rect">
              <a:avLst/>
            </a:prstGeom>
            <a:noFill/>
          </p:spPr>
          <p:txBody>
            <a:bodyPr wrap="none" lIns="0" tIns="0" rIns="0" bIns="0" rtlCol="0">
              <a:spAutoFit/>
            </a:bodyPr>
            <a:lstStyle/>
            <a:p>
              <a:pPr algn="l"/>
              <a:r>
                <a:rPr lang="en-US" sz="1800" b="1">
                  <a:gradFill>
                    <a:gsLst>
                      <a:gs pos="2917">
                        <a:schemeClr val="tx1"/>
                      </a:gs>
                      <a:gs pos="30000">
                        <a:schemeClr val="tx1"/>
                      </a:gs>
                    </a:gsLst>
                    <a:lin ang="5400000" scaled="0"/>
                  </a:gradFill>
                </a:rPr>
                <a:t>22+ Apps</a:t>
              </a:r>
            </a:p>
          </p:txBody>
        </p:sp>
        <p:sp>
          <p:nvSpPr>
            <p:cNvPr id="21" name="Explosion: 8 Points 20">
              <a:extLst>
                <a:ext uri="{FF2B5EF4-FFF2-40B4-BE49-F238E27FC236}">
                  <a16:creationId xmlns:a16="http://schemas.microsoft.com/office/drawing/2014/main" id="{2E8D9331-1367-417A-A404-F3F24A874D2C}"/>
                </a:ext>
              </a:extLst>
            </p:cNvPr>
            <p:cNvSpPr/>
            <p:nvPr/>
          </p:nvSpPr>
          <p:spPr bwMode="auto">
            <a:xfrm rot="19730038">
              <a:off x="321610" y="1128059"/>
              <a:ext cx="2095510" cy="1594831"/>
            </a:xfrm>
            <a:prstGeom prst="irregularSeal1">
              <a:avLst/>
            </a:prstGeom>
            <a:noFill/>
            <a:ln w="571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7202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1000" fill="hold"/>
                                        <p:tgtEl>
                                          <p:spTgt spid="82"/>
                                        </p:tgtEl>
                                        <p:attrNameLst>
                                          <p:attrName>ppt_x</p:attrName>
                                        </p:attrNameLst>
                                      </p:cBhvr>
                                      <p:tavLst>
                                        <p:tav tm="0">
                                          <p:val>
                                            <p:strVal val="#ppt_x"/>
                                          </p:val>
                                        </p:tav>
                                        <p:tav tm="100000">
                                          <p:val>
                                            <p:strVal val="#ppt_x"/>
                                          </p:val>
                                        </p:tav>
                                      </p:tavLst>
                                    </p:anim>
                                    <p:anim calcmode="lin" valueType="num">
                                      <p:cBhvr additive="base">
                                        <p:cTn id="8" dur="1000" fill="hold"/>
                                        <p:tgtEl>
                                          <p:spTgt spid="8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ppt_x"/>
                                          </p:val>
                                        </p:tav>
                                        <p:tav tm="100000">
                                          <p:val>
                                            <p:strVal val="#ppt_x"/>
                                          </p:val>
                                        </p:tav>
                                      </p:tavLst>
                                    </p:anim>
                                    <p:anim calcmode="lin" valueType="num">
                                      <p:cBhvr additive="base">
                                        <p:cTn id="12" dur="10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fill="hold"/>
                                        <p:tgtEl>
                                          <p:spTgt spid="4"/>
                                        </p:tgtEl>
                                        <p:attrNameLst>
                                          <p:attrName>ppt_x</p:attrName>
                                        </p:attrNameLst>
                                      </p:cBhvr>
                                      <p:tavLst>
                                        <p:tav tm="0">
                                          <p:val>
                                            <p:strVal val="#ppt_x"/>
                                          </p:val>
                                        </p:tav>
                                        <p:tav tm="100000">
                                          <p:val>
                                            <p:strVal val="#ppt_x"/>
                                          </p:val>
                                        </p:tav>
                                      </p:tavLst>
                                    </p:anim>
                                    <p:anim calcmode="lin" valueType="num">
                                      <p:cBhvr additive="base">
                                        <p:cTn id="16" dur="10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1000" fill="hold"/>
                                        <p:tgtEl>
                                          <p:spTgt spid="2050"/>
                                        </p:tgtEl>
                                        <p:attrNameLst>
                                          <p:attrName>ppt_x</p:attrName>
                                        </p:attrNameLst>
                                      </p:cBhvr>
                                      <p:tavLst>
                                        <p:tav tm="0">
                                          <p:val>
                                            <p:strVal val="#ppt_x"/>
                                          </p:val>
                                        </p:tav>
                                        <p:tav tm="100000">
                                          <p:val>
                                            <p:strVal val="#ppt_x"/>
                                          </p:val>
                                        </p:tav>
                                      </p:tavLst>
                                    </p:anim>
                                    <p:anim calcmode="lin" valueType="num">
                                      <p:cBhvr additive="base">
                                        <p:cTn id="20" dur="1000" fill="hold"/>
                                        <p:tgtEl>
                                          <p:spTgt spid="205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1000" fill="hold"/>
                                        <p:tgtEl>
                                          <p:spTgt spid="39"/>
                                        </p:tgtEl>
                                        <p:attrNameLst>
                                          <p:attrName>ppt_x</p:attrName>
                                        </p:attrNameLst>
                                      </p:cBhvr>
                                      <p:tavLst>
                                        <p:tav tm="0">
                                          <p:val>
                                            <p:strVal val="#ppt_x"/>
                                          </p:val>
                                        </p:tav>
                                        <p:tav tm="100000">
                                          <p:val>
                                            <p:strVal val="#ppt_x"/>
                                          </p:val>
                                        </p:tav>
                                      </p:tavLst>
                                    </p:anim>
                                    <p:anim calcmode="lin" valueType="num">
                                      <p:cBhvr additive="base">
                                        <p:cTn id="24" dur="10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 calcmode="lin" valueType="num">
                                      <p:cBhvr additive="base">
                                        <p:cTn id="27" dur="1000" fill="hold"/>
                                        <p:tgtEl>
                                          <p:spTgt spid="40"/>
                                        </p:tgtEl>
                                        <p:attrNameLst>
                                          <p:attrName>ppt_x</p:attrName>
                                        </p:attrNameLst>
                                      </p:cBhvr>
                                      <p:tavLst>
                                        <p:tav tm="0">
                                          <p:val>
                                            <p:strVal val="#ppt_x"/>
                                          </p:val>
                                        </p:tav>
                                        <p:tav tm="100000">
                                          <p:val>
                                            <p:strVal val="#ppt_x"/>
                                          </p:val>
                                        </p:tav>
                                      </p:tavLst>
                                    </p:anim>
                                    <p:anim calcmode="lin" valueType="num">
                                      <p:cBhvr additive="base">
                                        <p:cTn id="28" dur="1000" fill="hold"/>
                                        <p:tgtEl>
                                          <p:spTgt spid="4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additive="base">
                                        <p:cTn id="31" dur="1000" fill="hold"/>
                                        <p:tgtEl>
                                          <p:spTgt spid="41"/>
                                        </p:tgtEl>
                                        <p:attrNameLst>
                                          <p:attrName>ppt_x</p:attrName>
                                        </p:attrNameLst>
                                      </p:cBhvr>
                                      <p:tavLst>
                                        <p:tav tm="0">
                                          <p:val>
                                            <p:strVal val="#ppt_x"/>
                                          </p:val>
                                        </p:tav>
                                        <p:tav tm="100000">
                                          <p:val>
                                            <p:strVal val="#ppt_x"/>
                                          </p:val>
                                        </p:tav>
                                      </p:tavLst>
                                    </p:anim>
                                    <p:anim calcmode="lin" valueType="num">
                                      <p:cBhvr additive="base">
                                        <p:cTn id="32" dur="1000" fill="hold"/>
                                        <p:tgtEl>
                                          <p:spTgt spid="4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1000" fill="hold"/>
                                        <p:tgtEl>
                                          <p:spTgt spid="43"/>
                                        </p:tgtEl>
                                        <p:attrNameLst>
                                          <p:attrName>ppt_x</p:attrName>
                                        </p:attrNameLst>
                                      </p:cBhvr>
                                      <p:tavLst>
                                        <p:tav tm="0">
                                          <p:val>
                                            <p:strVal val="#ppt_x"/>
                                          </p:val>
                                        </p:tav>
                                        <p:tav tm="100000">
                                          <p:val>
                                            <p:strVal val="#ppt_x"/>
                                          </p:val>
                                        </p:tav>
                                      </p:tavLst>
                                    </p:anim>
                                    <p:anim calcmode="lin" valueType="num">
                                      <p:cBhvr additive="base">
                                        <p:cTn id="36" dur="1000" fill="hold"/>
                                        <p:tgtEl>
                                          <p:spTgt spid="4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1000" fill="hold"/>
                                        <p:tgtEl>
                                          <p:spTgt spid="46"/>
                                        </p:tgtEl>
                                        <p:attrNameLst>
                                          <p:attrName>ppt_x</p:attrName>
                                        </p:attrNameLst>
                                      </p:cBhvr>
                                      <p:tavLst>
                                        <p:tav tm="0">
                                          <p:val>
                                            <p:strVal val="#ppt_x"/>
                                          </p:val>
                                        </p:tav>
                                        <p:tav tm="100000">
                                          <p:val>
                                            <p:strVal val="#ppt_x"/>
                                          </p:val>
                                        </p:tav>
                                      </p:tavLst>
                                    </p:anim>
                                    <p:anim calcmode="lin" valueType="num">
                                      <p:cBhvr additive="base">
                                        <p:cTn id="40" dur="10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1000" fill="hold"/>
                                        <p:tgtEl>
                                          <p:spTgt spid="49"/>
                                        </p:tgtEl>
                                        <p:attrNameLst>
                                          <p:attrName>ppt_x</p:attrName>
                                        </p:attrNameLst>
                                      </p:cBhvr>
                                      <p:tavLst>
                                        <p:tav tm="0">
                                          <p:val>
                                            <p:strVal val="#ppt_x"/>
                                          </p:val>
                                        </p:tav>
                                        <p:tav tm="100000">
                                          <p:val>
                                            <p:strVal val="#ppt_x"/>
                                          </p:val>
                                        </p:tav>
                                      </p:tavLst>
                                    </p:anim>
                                    <p:anim calcmode="lin" valueType="num">
                                      <p:cBhvr additive="base">
                                        <p:cTn id="44" dur="1000" fill="hold"/>
                                        <p:tgtEl>
                                          <p:spTgt spid="4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1000" fill="hold"/>
                                        <p:tgtEl>
                                          <p:spTgt spid="50"/>
                                        </p:tgtEl>
                                        <p:attrNameLst>
                                          <p:attrName>ppt_x</p:attrName>
                                        </p:attrNameLst>
                                      </p:cBhvr>
                                      <p:tavLst>
                                        <p:tav tm="0">
                                          <p:val>
                                            <p:strVal val="#ppt_x"/>
                                          </p:val>
                                        </p:tav>
                                        <p:tav tm="100000">
                                          <p:val>
                                            <p:strVal val="#ppt_x"/>
                                          </p:val>
                                        </p:tav>
                                      </p:tavLst>
                                    </p:anim>
                                    <p:anim calcmode="lin" valueType="num">
                                      <p:cBhvr additive="base">
                                        <p:cTn id="48" dur="1000" fill="hold"/>
                                        <p:tgtEl>
                                          <p:spTgt spid="50"/>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1"/>
                                        </p:tgtEl>
                                        <p:attrNameLst>
                                          <p:attrName>style.visibility</p:attrName>
                                        </p:attrNameLst>
                                      </p:cBhvr>
                                      <p:to>
                                        <p:strVal val="visible"/>
                                      </p:to>
                                    </p:set>
                                    <p:anim calcmode="lin" valueType="num">
                                      <p:cBhvr additive="base">
                                        <p:cTn id="51" dur="1000" fill="hold"/>
                                        <p:tgtEl>
                                          <p:spTgt spid="51"/>
                                        </p:tgtEl>
                                        <p:attrNameLst>
                                          <p:attrName>ppt_x</p:attrName>
                                        </p:attrNameLst>
                                      </p:cBhvr>
                                      <p:tavLst>
                                        <p:tav tm="0">
                                          <p:val>
                                            <p:strVal val="#ppt_x"/>
                                          </p:val>
                                        </p:tav>
                                        <p:tav tm="100000">
                                          <p:val>
                                            <p:strVal val="#ppt_x"/>
                                          </p:val>
                                        </p:tav>
                                      </p:tavLst>
                                    </p:anim>
                                    <p:anim calcmode="lin" valueType="num">
                                      <p:cBhvr additive="base">
                                        <p:cTn id="52" dur="1000" fill="hold"/>
                                        <p:tgtEl>
                                          <p:spTgt spid="51"/>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 calcmode="lin" valueType="num">
                                      <p:cBhvr additive="base">
                                        <p:cTn id="55" dur="1000" fill="hold"/>
                                        <p:tgtEl>
                                          <p:spTgt spid="52"/>
                                        </p:tgtEl>
                                        <p:attrNameLst>
                                          <p:attrName>ppt_x</p:attrName>
                                        </p:attrNameLst>
                                      </p:cBhvr>
                                      <p:tavLst>
                                        <p:tav tm="0">
                                          <p:val>
                                            <p:strVal val="#ppt_x"/>
                                          </p:val>
                                        </p:tav>
                                        <p:tav tm="100000">
                                          <p:val>
                                            <p:strVal val="#ppt_x"/>
                                          </p:val>
                                        </p:tav>
                                      </p:tavLst>
                                    </p:anim>
                                    <p:anim calcmode="lin" valueType="num">
                                      <p:cBhvr additive="base">
                                        <p:cTn id="56" dur="1000" fill="hold"/>
                                        <p:tgtEl>
                                          <p:spTgt spid="5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53"/>
                                        </p:tgtEl>
                                        <p:attrNameLst>
                                          <p:attrName>style.visibility</p:attrName>
                                        </p:attrNameLst>
                                      </p:cBhvr>
                                      <p:to>
                                        <p:strVal val="visible"/>
                                      </p:to>
                                    </p:set>
                                    <p:anim calcmode="lin" valueType="num">
                                      <p:cBhvr additive="base">
                                        <p:cTn id="59" dur="1000" fill="hold"/>
                                        <p:tgtEl>
                                          <p:spTgt spid="53"/>
                                        </p:tgtEl>
                                        <p:attrNameLst>
                                          <p:attrName>ppt_x</p:attrName>
                                        </p:attrNameLst>
                                      </p:cBhvr>
                                      <p:tavLst>
                                        <p:tav tm="0">
                                          <p:val>
                                            <p:strVal val="#ppt_x"/>
                                          </p:val>
                                        </p:tav>
                                        <p:tav tm="100000">
                                          <p:val>
                                            <p:strVal val="#ppt_x"/>
                                          </p:val>
                                        </p:tav>
                                      </p:tavLst>
                                    </p:anim>
                                    <p:anim calcmode="lin" valueType="num">
                                      <p:cBhvr additive="base">
                                        <p:cTn id="60" dur="1000" fill="hold"/>
                                        <p:tgtEl>
                                          <p:spTgt spid="5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54"/>
                                        </p:tgtEl>
                                        <p:attrNameLst>
                                          <p:attrName>style.visibility</p:attrName>
                                        </p:attrNameLst>
                                      </p:cBhvr>
                                      <p:to>
                                        <p:strVal val="visible"/>
                                      </p:to>
                                    </p:set>
                                    <p:anim calcmode="lin" valueType="num">
                                      <p:cBhvr additive="base">
                                        <p:cTn id="63" dur="1000" fill="hold"/>
                                        <p:tgtEl>
                                          <p:spTgt spid="54"/>
                                        </p:tgtEl>
                                        <p:attrNameLst>
                                          <p:attrName>ppt_x</p:attrName>
                                        </p:attrNameLst>
                                      </p:cBhvr>
                                      <p:tavLst>
                                        <p:tav tm="0">
                                          <p:val>
                                            <p:strVal val="#ppt_x"/>
                                          </p:val>
                                        </p:tav>
                                        <p:tav tm="100000">
                                          <p:val>
                                            <p:strVal val="#ppt_x"/>
                                          </p:val>
                                        </p:tav>
                                      </p:tavLst>
                                    </p:anim>
                                    <p:anim calcmode="lin" valueType="num">
                                      <p:cBhvr additive="base">
                                        <p:cTn id="64" dur="1000" fill="hold"/>
                                        <p:tgtEl>
                                          <p:spTgt spid="54"/>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 calcmode="lin" valueType="num">
                                      <p:cBhvr additive="base">
                                        <p:cTn id="67" dur="1000" fill="hold"/>
                                        <p:tgtEl>
                                          <p:spTgt spid="55"/>
                                        </p:tgtEl>
                                        <p:attrNameLst>
                                          <p:attrName>ppt_x</p:attrName>
                                        </p:attrNameLst>
                                      </p:cBhvr>
                                      <p:tavLst>
                                        <p:tav tm="0">
                                          <p:val>
                                            <p:strVal val="#ppt_x"/>
                                          </p:val>
                                        </p:tav>
                                        <p:tav tm="100000">
                                          <p:val>
                                            <p:strVal val="#ppt_x"/>
                                          </p:val>
                                        </p:tav>
                                      </p:tavLst>
                                    </p:anim>
                                    <p:anim calcmode="lin" valueType="num">
                                      <p:cBhvr additive="base">
                                        <p:cTn id="68" dur="1000" fill="hold"/>
                                        <p:tgtEl>
                                          <p:spTgt spid="55"/>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56"/>
                                        </p:tgtEl>
                                        <p:attrNameLst>
                                          <p:attrName>style.visibility</p:attrName>
                                        </p:attrNameLst>
                                      </p:cBhvr>
                                      <p:to>
                                        <p:strVal val="visible"/>
                                      </p:to>
                                    </p:set>
                                    <p:anim calcmode="lin" valueType="num">
                                      <p:cBhvr additive="base">
                                        <p:cTn id="71" dur="1000" fill="hold"/>
                                        <p:tgtEl>
                                          <p:spTgt spid="56"/>
                                        </p:tgtEl>
                                        <p:attrNameLst>
                                          <p:attrName>ppt_x</p:attrName>
                                        </p:attrNameLst>
                                      </p:cBhvr>
                                      <p:tavLst>
                                        <p:tav tm="0">
                                          <p:val>
                                            <p:strVal val="#ppt_x"/>
                                          </p:val>
                                        </p:tav>
                                        <p:tav tm="100000">
                                          <p:val>
                                            <p:strVal val="#ppt_x"/>
                                          </p:val>
                                        </p:tav>
                                      </p:tavLst>
                                    </p:anim>
                                    <p:anim calcmode="lin" valueType="num">
                                      <p:cBhvr additive="base">
                                        <p:cTn id="72" dur="1000" fill="hold"/>
                                        <p:tgtEl>
                                          <p:spTgt spid="56"/>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anim calcmode="lin" valueType="num">
                                      <p:cBhvr additive="base">
                                        <p:cTn id="75" dur="1000" fill="hold"/>
                                        <p:tgtEl>
                                          <p:spTgt spid="57"/>
                                        </p:tgtEl>
                                        <p:attrNameLst>
                                          <p:attrName>ppt_x</p:attrName>
                                        </p:attrNameLst>
                                      </p:cBhvr>
                                      <p:tavLst>
                                        <p:tav tm="0">
                                          <p:val>
                                            <p:strVal val="#ppt_x"/>
                                          </p:val>
                                        </p:tav>
                                        <p:tav tm="100000">
                                          <p:val>
                                            <p:strVal val="#ppt_x"/>
                                          </p:val>
                                        </p:tav>
                                      </p:tavLst>
                                    </p:anim>
                                    <p:anim calcmode="lin" valueType="num">
                                      <p:cBhvr additive="base">
                                        <p:cTn id="76" dur="1000" fill="hold"/>
                                        <p:tgtEl>
                                          <p:spTgt spid="57"/>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58"/>
                                        </p:tgtEl>
                                        <p:attrNameLst>
                                          <p:attrName>style.visibility</p:attrName>
                                        </p:attrNameLst>
                                      </p:cBhvr>
                                      <p:to>
                                        <p:strVal val="visible"/>
                                      </p:to>
                                    </p:set>
                                    <p:anim calcmode="lin" valueType="num">
                                      <p:cBhvr additive="base">
                                        <p:cTn id="79" dur="1000" fill="hold"/>
                                        <p:tgtEl>
                                          <p:spTgt spid="58"/>
                                        </p:tgtEl>
                                        <p:attrNameLst>
                                          <p:attrName>ppt_x</p:attrName>
                                        </p:attrNameLst>
                                      </p:cBhvr>
                                      <p:tavLst>
                                        <p:tav tm="0">
                                          <p:val>
                                            <p:strVal val="#ppt_x"/>
                                          </p:val>
                                        </p:tav>
                                        <p:tav tm="100000">
                                          <p:val>
                                            <p:strVal val="#ppt_x"/>
                                          </p:val>
                                        </p:tav>
                                      </p:tavLst>
                                    </p:anim>
                                    <p:anim calcmode="lin" valueType="num">
                                      <p:cBhvr additive="base">
                                        <p:cTn id="80" dur="1000" fill="hold"/>
                                        <p:tgtEl>
                                          <p:spTgt spid="58"/>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59"/>
                                        </p:tgtEl>
                                        <p:attrNameLst>
                                          <p:attrName>style.visibility</p:attrName>
                                        </p:attrNameLst>
                                      </p:cBhvr>
                                      <p:to>
                                        <p:strVal val="visible"/>
                                      </p:to>
                                    </p:set>
                                    <p:anim calcmode="lin" valueType="num">
                                      <p:cBhvr additive="base">
                                        <p:cTn id="83" dur="1000" fill="hold"/>
                                        <p:tgtEl>
                                          <p:spTgt spid="59"/>
                                        </p:tgtEl>
                                        <p:attrNameLst>
                                          <p:attrName>ppt_x</p:attrName>
                                        </p:attrNameLst>
                                      </p:cBhvr>
                                      <p:tavLst>
                                        <p:tav tm="0">
                                          <p:val>
                                            <p:strVal val="#ppt_x"/>
                                          </p:val>
                                        </p:tav>
                                        <p:tav tm="100000">
                                          <p:val>
                                            <p:strVal val="#ppt_x"/>
                                          </p:val>
                                        </p:tav>
                                      </p:tavLst>
                                    </p:anim>
                                    <p:anim calcmode="lin" valueType="num">
                                      <p:cBhvr additive="base">
                                        <p:cTn id="84" dur="1000" fill="hold"/>
                                        <p:tgtEl>
                                          <p:spTgt spid="59"/>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60"/>
                                        </p:tgtEl>
                                        <p:attrNameLst>
                                          <p:attrName>style.visibility</p:attrName>
                                        </p:attrNameLst>
                                      </p:cBhvr>
                                      <p:to>
                                        <p:strVal val="visible"/>
                                      </p:to>
                                    </p:set>
                                    <p:anim calcmode="lin" valueType="num">
                                      <p:cBhvr additive="base">
                                        <p:cTn id="87" dur="1000" fill="hold"/>
                                        <p:tgtEl>
                                          <p:spTgt spid="60"/>
                                        </p:tgtEl>
                                        <p:attrNameLst>
                                          <p:attrName>ppt_x</p:attrName>
                                        </p:attrNameLst>
                                      </p:cBhvr>
                                      <p:tavLst>
                                        <p:tav tm="0">
                                          <p:val>
                                            <p:strVal val="#ppt_x"/>
                                          </p:val>
                                        </p:tav>
                                        <p:tav tm="100000">
                                          <p:val>
                                            <p:strVal val="#ppt_x"/>
                                          </p:val>
                                        </p:tav>
                                      </p:tavLst>
                                    </p:anim>
                                    <p:anim calcmode="lin" valueType="num">
                                      <p:cBhvr additive="base">
                                        <p:cTn id="88" dur="1000" fill="hold"/>
                                        <p:tgtEl>
                                          <p:spTgt spid="60"/>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61"/>
                                        </p:tgtEl>
                                        <p:attrNameLst>
                                          <p:attrName>style.visibility</p:attrName>
                                        </p:attrNameLst>
                                      </p:cBhvr>
                                      <p:to>
                                        <p:strVal val="visible"/>
                                      </p:to>
                                    </p:set>
                                    <p:anim calcmode="lin" valueType="num">
                                      <p:cBhvr additive="base">
                                        <p:cTn id="91" dur="1000" fill="hold"/>
                                        <p:tgtEl>
                                          <p:spTgt spid="61"/>
                                        </p:tgtEl>
                                        <p:attrNameLst>
                                          <p:attrName>ppt_x</p:attrName>
                                        </p:attrNameLst>
                                      </p:cBhvr>
                                      <p:tavLst>
                                        <p:tav tm="0">
                                          <p:val>
                                            <p:strVal val="#ppt_x"/>
                                          </p:val>
                                        </p:tav>
                                        <p:tav tm="100000">
                                          <p:val>
                                            <p:strVal val="#ppt_x"/>
                                          </p:val>
                                        </p:tav>
                                      </p:tavLst>
                                    </p:anim>
                                    <p:anim calcmode="lin" valueType="num">
                                      <p:cBhvr additive="base">
                                        <p:cTn id="92" dur="1000" fill="hold"/>
                                        <p:tgtEl>
                                          <p:spTgt spid="61"/>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2"/>
                                        </p:tgtEl>
                                        <p:attrNameLst>
                                          <p:attrName>style.visibility</p:attrName>
                                        </p:attrNameLst>
                                      </p:cBhvr>
                                      <p:to>
                                        <p:strVal val="visible"/>
                                      </p:to>
                                    </p:set>
                                    <p:anim calcmode="lin" valueType="num">
                                      <p:cBhvr additive="base">
                                        <p:cTn id="95" dur="1000" fill="hold"/>
                                        <p:tgtEl>
                                          <p:spTgt spid="62"/>
                                        </p:tgtEl>
                                        <p:attrNameLst>
                                          <p:attrName>ppt_x</p:attrName>
                                        </p:attrNameLst>
                                      </p:cBhvr>
                                      <p:tavLst>
                                        <p:tav tm="0">
                                          <p:val>
                                            <p:strVal val="#ppt_x"/>
                                          </p:val>
                                        </p:tav>
                                        <p:tav tm="100000">
                                          <p:val>
                                            <p:strVal val="#ppt_x"/>
                                          </p:val>
                                        </p:tav>
                                      </p:tavLst>
                                    </p:anim>
                                    <p:anim calcmode="lin" valueType="num">
                                      <p:cBhvr additive="base">
                                        <p:cTn id="96" dur="1000" fill="hold"/>
                                        <p:tgtEl>
                                          <p:spTgt spid="62"/>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63"/>
                                        </p:tgtEl>
                                        <p:attrNameLst>
                                          <p:attrName>style.visibility</p:attrName>
                                        </p:attrNameLst>
                                      </p:cBhvr>
                                      <p:to>
                                        <p:strVal val="visible"/>
                                      </p:to>
                                    </p:set>
                                    <p:anim calcmode="lin" valueType="num">
                                      <p:cBhvr additive="base">
                                        <p:cTn id="99" dur="1000" fill="hold"/>
                                        <p:tgtEl>
                                          <p:spTgt spid="63"/>
                                        </p:tgtEl>
                                        <p:attrNameLst>
                                          <p:attrName>ppt_x</p:attrName>
                                        </p:attrNameLst>
                                      </p:cBhvr>
                                      <p:tavLst>
                                        <p:tav tm="0">
                                          <p:val>
                                            <p:strVal val="#ppt_x"/>
                                          </p:val>
                                        </p:tav>
                                        <p:tav tm="100000">
                                          <p:val>
                                            <p:strVal val="#ppt_x"/>
                                          </p:val>
                                        </p:tav>
                                      </p:tavLst>
                                    </p:anim>
                                    <p:anim calcmode="lin" valueType="num">
                                      <p:cBhvr additive="base">
                                        <p:cTn id="100" dur="1000" fill="hold"/>
                                        <p:tgtEl>
                                          <p:spTgt spid="63"/>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64"/>
                                        </p:tgtEl>
                                        <p:attrNameLst>
                                          <p:attrName>style.visibility</p:attrName>
                                        </p:attrNameLst>
                                      </p:cBhvr>
                                      <p:to>
                                        <p:strVal val="visible"/>
                                      </p:to>
                                    </p:set>
                                    <p:anim calcmode="lin" valueType="num">
                                      <p:cBhvr additive="base">
                                        <p:cTn id="103" dur="1000" fill="hold"/>
                                        <p:tgtEl>
                                          <p:spTgt spid="64"/>
                                        </p:tgtEl>
                                        <p:attrNameLst>
                                          <p:attrName>ppt_x</p:attrName>
                                        </p:attrNameLst>
                                      </p:cBhvr>
                                      <p:tavLst>
                                        <p:tav tm="0">
                                          <p:val>
                                            <p:strVal val="#ppt_x"/>
                                          </p:val>
                                        </p:tav>
                                        <p:tav tm="100000">
                                          <p:val>
                                            <p:strVal val="#ppt_x"/>
                                          </p:val>
                                        </p:tav>
                                      </p:tavLst>
                                    </p:anim>
                                    <p:anim calcmode="lin" valueType="num">
                                      <p:cBhvr additive="base">
                                        <p:cTn id="104" dur="1000" fill="hold"/>
                                        <p:tgtEl>
                                          <p:spTgt spid="64"/>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additive="base">
                                        <p:cTn id="107" dur="1000" fill="hold"/>
                                        <p:tgtEl>
                                          <p:spTgt spid="65"/>
                                        </p:tgtEl>
                                        <p:attrNameLst>
                                          <p:attrName>ppt_x</p:attrName>
                                        </p:attrNameLst>
                                      </p:cBhvr>
                                      <p:tavLst>
                                        <p:tav tm="0">
                                          <p:val>
                                            <p:strVal val="#ppt_x"/>
                                          </p:val>
                                        </p:tav>
                                        <p:tav tm="100000">
                                          <p:val>
                                            <p:strVal val="#ppt_x"/>
                                          </p:val>
                                        </p:tav>
                                      </p:tavLst>
                                    </p:anim>
                                    <p:anim calcmode="lin" valueType="num">
                                      <p:cBhvr additive="base">
                                        <p:cTn id="108" dur="1000" fill="hold"/>
                                        <p:tgtEl>
                                          <p:spTgt spid="65"/>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66"/>
                                        </p:tgtEl>
                                        <p:attrNameLst>
                                          <p:attrName>style.visibility</p:attrName>
                                        </p:attrNameLst>
                                      </p:cBhvr>
                                      <p:to>
                                        <p:strVal val="visible"/>
                                      </p:to>
                                    </p:set>
                                    <p:anim calcmode="lin" valueType="num">
                                      <p:cBhvr additive="base">
                                        <p:cTn id="111" dur="1000" fill="hold"/>
                                        <p:tgtEl>
                                          <p:spTgt spid="66"/>
                                        </p:tgtEl>
                                        <p:attrNameLst>
                                          <p:attrName>ppt_x</p:attrName>
                                        </p:attrNameLst>
                                      </p:cBhvr>
                                      <p:tavLst>
                                        <p:tav tm="0">
                                          <p:val>
                                            <p:strVal val="#ppt_x"/>
                                          </p:val>
                                        </p:tav>
                                        <p:tav tm="100000">
                                          <p:val>
                                            <p:strVal val="#ppt_x"/>
                                          </p:val>
                                        </p:tav>
                                      </p:tavLst>
                                    </p:anim>
                                    <p:anim calcmode="lin" valueType="num">
                                      <p:cBhvr additive="base">
                                        <p:cTn id="112" dur="1000" fill="hold"/>
                                        <p:tgtEl>
                                          <p:spTgt spid="66"/>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67"/>
                                        </p:tgtEl>
                                        <p:attrNameLst>
                                          <p:attrName>style.visibility</p:attrName>
                                        </p:attrNameLst>
                                      </p:cBhvr>
                                      <p:to>
                                        <p:strVal val="visible"/>
                                      </p:to>
                                    </p:set>
                                    <p:anim calcmode="lin" valueType="num">
                                      <p:cBhvr additive="base">
                                        <p:cTn id="115" dur="1000" fill="hold"/>
                                        <p:tgtEl>
                                          <p:spTgt spid="67"/>
                                        </p:tgtEl>
                                        <p:attrNameLst>
                                          <p:attrName>ppt_x</p:attrName>
                                        </p:attrNameLst>
                                      </p:cBhvr>
                                      <p:tavLst>
                                        <p:tav tm="0">
                                          <p:val>
                                            <p:strVal val="#ppt_x"/>
                                          </p:val>
                                        </p:tav>
                                        <p:tav tm="100000">
                                          <p:val>
                                            <p:strVal val="#ppt_x"/>
                                          </p:val>
                                        </p:tav>
                                      </p:tavLst>
                                    </p:anim>
                                    <p:anim calcmode="lin" valueType="num">
                                      <p:cBhvr additive="base">
                                        <p:cTn id="116" dur="1000" fill="hold"/>
                                        <p:tgtEl>
                                          <p:spTgt spid="67"/>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68"/>
                                        </p:tgtEl>
                                        <p:attrNameLst>
                                          <p:attrName>style.visibility</p:attrName>
                                        </p:attrNameLst>
                                      </p:cBhvr>
                                      <p:to>
                                        <p:strVal val="visible"/>
                                      </p:to>
                                    </p:set>
                                    <p:anim calcmode="lin" valueType="num">
                                      <p:cBhvr additive="base">
                                        <p:cTn id="119" dur="1000" fill="hold"/>
                                        <p:tgtEl>
                                          <p:spTgt spid="68"/>
                                        </p:tgtEl>
                                        <p:attrNameLst>
                                          <p:attrName>ppt_x</p:attrName>
                                        </p:attrNameLst>
                                      </p:cBhvr>
                                      <p:tavLst>
                                        <p:tav tm="0">
                                          <p:val>
                                            <p:strVal val="#ppt_x"/>
                                          </p:val>
                                        </p:tav>
                                        <p:tav tm="100000">
                                          <p:val>
                                            <p:strVal val="#ppt_x"/>
                                          </p:val>
                                        </p:tav>
                                      </p:tavLst>
                                    </p:anim>
                                    <p:anim calcmode="lin" valueType="num">
                                      <p:cBhvr additive="base">
                                        <p:cTn id="120" dur="1000" fill="hold"/>
                                        <p:tgtEl>
                                          <p:spTgt spid="68"/>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9"/>
                                        </p:tgtEl>
                                        <p:attrNameLst>
                                          <p:attrName>style.visibility</p:attrName>
                                        </p:attrNameLst>
                                      </p:cBhvr>
                                      <p:to>
                                        <p:strVal val="visible"/>
                                      </p:to>
                                    </p:set>
                                    <p:anim calcmode="lin" valueType="num">
                                      <p:cBhvr additive="base">
                                        <p:cTn id="123" dur="1000" fill="hold"/>
                                        <p:tgtEl>
                                          <p:spTgt spid="9"/>
                                        </p:tgtEl>
                                        <p:attrNameLst>
                                          <p:attrName>ppt_x</p:attrName>
                                        </p:attrNameLst>
                                      </p:cBhvr>
                                      <p:tavLst>
                                        <p:tav tm="0">
                                          <p:val>
                                            <p:strVal val="#ppt_x"/>
                                          </p:val>
                                        </p:tav>
                                        <p:tav tm="100000">
                                          <p:val>
                                            <p:strVal val="#ppt_x"/>
                                          </p:val>
                                        </p:tav>
                                      </p:tavLst>
                                    </p:anim>
                                    <p:anim calcmode="lin" valueType="num">
                                      <p:cBhvr additive="base">
                                        <p:cTn id="124" dur="1000" fill="hold"/>
                                        <p:tgtEl>
                                          <p:spTgt spid="9"/>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13"/>
                                        </p:tgtEl>
                                        <p:attrNameLst>
                                          <p:attrName>style.visibility</p:attrName>
                                        </p:attrNameLst>
                                      </p:cBhvr>
                                      <p:to>
                                        <p:strVal val="visible"/>
                                      </p:to>
                                    </p:set>
                                    <p:anim calcmode="lin" valueType="num">
                                      <p:cBhvr additive="base">
                                        <p:cTn id="127" dur="1000" fill="hold"/>
                                        <p:tgtEl>
                                          <p:spTgt spid="13"/>
                                        </p:tgtEl>
                                        <p:attrNameLst>
                                          <p:attrName>ppt_x</p:attrName>
                                        </p:attrNameLst>
                                      </p:cBhvr>
                                      <p:tavLst>
                                        <p:tav tm="0">
                                          <p:val>
                                            <p:strVal val="#ppt_x"/>
                                          </p:val>
                                        </p:tav>
                                        <p:tav tm="100000">
                                          <p:val>
                                            <p:strVal val="#ppt_x"/>
                                          </p:val>
                                        </p:tav>
                                      </p:tavLst>
                                    </p:anim>
                                    <p:anim calcmode="lin" valueType="num">
                                      <p:cBhvr additive="base">
                                        <p:cTn id="128" dur="1000" fill="hold"/>
                                        <p:tgtEl>
                                          <p:spTgt spid="13"/>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14"/>
                                        </p:tgtEl>
                                        <p:attrNameLst>
                                          <p:attrName>style.visibility</p:attrName>
                                        </p:attrNameLst>
                                      </p:cBhvr>
                                      <p:to>
                                        <p:strVal val="visible"/>
                                      </p:to>
                                    </p:set>
                                    <p:anim calcmode="lin" valueType="num">
                                      <p:cBhvr additive="base">
                                        <p:cTn id="131" dur="1000" fill="hold"/>
                                        <p:tgtEl>
                                          <p:spTgt spid="14"/>
                                        </p:tgtEl>
                                        <p:attrNameLst>
                                          <p:attrName>ppt_x</p:attrName>
                                        </p:attrNameLst>
                                      </p:cBhvr>
                                      <p:tavLst>
                                        <p:tav tm="0">
                                          <p:val>
                                            <p:strVal val="#ppt_x"/>
                                          </p:val>
                                        </p:tav>
                                        <p:tav tm="100000">
                                          <p:val>
                                            <p:strVal val="#ppt_x"/>
                                          </p:val>
                                        </p:tav>
                                      </p:tavLst>
                                    </p:anim>
                                    <p:anim calcmode="lin" valueType="num">
                                      <p:cBhvr additive="base">
                                        <p:cTn id="132" dur="1000" fill="hold"/>
                                        <p:tgtEl>
                                          <p:spTgt spid="14"/>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15"/>
                                        </p:tgtEl>
                                        <p:attrNameLst>
                                          <p:attrName>style.visibility</p:attrName>
                                        </p:attrNameLst>
                                      </p:cBhvr>
                                      <p:to>
                                        <p:strVal val="visible"/>
                                      </p:to>
                                    </p:set>
                                    <p:anim calcmode="lin" valueType="num">
                                      <p:cBhvr additive="base">
                                        <p:cTn id="135" dur="1000" fill="hold"/>
                                        <p:tgtEl>
                                          <p:spTgt spid="15"/>
                                        </p:tgtEl>
                                        <p:attrNameLst>
                                          <p:attrName>ppt_x</p:attrName>
                                        </p:attrNameLst>
                                      </p:cBhvr>
                                      <p:tavLst>
                                        <p:tav tm="0">
                                          <p:val>
                                            <p:strVal val="#ppt_x"/>
                                          </p:val>
                                        </p:tav>
                                        <p:tav tm="100000">
                                          <p:val>
                                            <p:strVal val="#ppt_x"/>
                                          </p:val>
                                        </p:tav>
                                      </p:tavLst>
                                    </p:anim>
                                    <p:anim calcmode="lin" valueType="num">
                                      <p:cBhvr additive="base">
                                        <p:cTn id="136" dur="1000" fill="hold"/>
                                        <p:tgtEl>
                                          <p:spTgt spid="15"/>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69"/>
                                        </p:tgtEl>
                                        <p:attrNameLst>
                                          <p:attrName>style.visibility</p:attrName>
                                        </p:attrNameLst>
                                      </p:cBhvr>
                                      <p:to>
                                        <p:strVal val="visible"/>
                                      </p:to>
                                    </p:set>
                                    <p:anim calcmode="lin" valueType="num">
                                      <p:cBhvr additive="base">
                                        <p:cTn id="139" dur="1000" fill="hold"/>
                                        <p:tgtEl>
                                          <p:spTgt spid="69"/>
                                        </p:tgtEl>
                                        <p:attrNameLst>
                                          <p:attrName>ppt_x</p:attrName>
                                        </p:attrNameLst>
                                      </p:cBhvr>
                                      <p:tavLst>
                                        <p:tav tm="0">
                                          <p:val>
                                            <p:strVal val="#ppt_x"/>
                                          </p:val>
                                        </p:tav>
                                        <p:tav tm="100000">
                                          <p:val>
                                            <p:strVal val="#ppt_x"/>
                                          </p:val>
                                        </p:tav>
                                      </p:tavLst>
                                    </p:anim>
                                    <p:anim calcmode="lin" valueType="num">
                                      <p:cBhvr additive="base">
                                        <p:cTn id="140" dur="1000" fill="hold"/>
                                        <p:tgtEl>
                                          <p:spTgt spid="69"/>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5"/>
                                        </p:tgtEl>
                                        <p:attrNameLst>
                                          <p:attrName>style.visibility</p:attrName>
                                        </p:attrNameLst>
                                      </p:cBhvr>
                                      <p:to>
                                        <p:strVal val="visible"/>
                                      </p:to>
                                    </p:set>
                                    <p:anim calcmode="lin" valueType="num">
                                      <p:cBhvr additive="base">
                                        <p:cTn id="143" dur="1000" fill="hold"/>
                                        <p:tgtEl>
                                          <p:spTgt spid="5"/>
                                        </p:tgtEl>
                                        <p:attrNameLst>
                                          <p:attrName>ppt_x</p:attrName>
                                        </p:attrNameLst>
                                      </p:cBhvr>
                                      <p:tavLst>
                                        <p:tav tm="0">
                                          <p:val>
                                            <p:strVal val="#ppt_x"/>
                                          </p:val>
                                        </p:tav>
                                        <p:tav tm="100000">
                                          <p:val>
                                            <p:strVal val="#ppt_x"/>
                                          </p:val>
                                        </p:tav>
                                      </p:tavLst>
                                    </p:anim>
                                    <p:anim calcmode="lin" valueType="num">
                                      <p:cBhvr additive="base">
                                        <p:cTn id="144" dur="1000" fill="hold"/>
                                        <p:tgtEl>
                                          <p:spTgt spid="5"/>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3"/>
                                        </p:tgtEl>
                                        <p:attrNameLst>
                                          <p:attrName>style.visibility</p:attrName>
                                        </p:attrNameLst>
                                      </p:cBhvr>
                                      <p:to>
                                        <p:strVal val="visible"/>
                                      </p:to>
                                    </p:set>
                                    <p:anim calcmode="lin" valueType="num">
                                      <p:cBhvr additive="base">
                                        <p:cTn id="147" dur="1000" fill="hold"/>
                                        <p:tgtEl>
                                          <p:spTgt spid="3"/>
                                        </p:tgtEl>
                                        <p:attrNameLst>
                                          <p:attrName>ppt_x</p:attrName>
                                        </p:attrNameLst>
                                      </p:cBhvr>
                                      <p:tavLst>
                                        <p:tav tm="0">
                                          <p:val>
                                            <p:strVal val="#ppt_x"/>
                                          </p:val>
                                        </p:tav>
                                        <p:tav tm="100000">
                                          <p:val>
                                            <p:strVal val="#ppt_x"/>
                                          </p:val>
                                        </p:tav>
                                      </p:tavLst>
                                    </p:anim>
                                    <p:anim calcmode="lin" valueType="num">
                                      <p:cBhvr additive="base">
                                        <p:cTn id="148" dur="1000" fill="hold"/>
                                        <p:tgtEl>
                                          <p:spTgt spid="3"/>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20"/>
                                        </p:tgtEl>
                                        <p:attrNameLst>
                                          <p:attrName>style.visibility</p:attrName>
                                        </p:attrNameLst>
                                      </p:cBhvr>
                                      <p:to>
                                        <p:strVal val="visible"/>
                                      </p:to>
                                    </p:set>
                                    <p:anim calcmode="lin" valueType="num">
                                      <p:cBhvr additive="base">
                                        <p:cTn id="151" dur="1000" fill="hold"/>
                                        <p:tgtEl>
                                          <p:spTgt spid="20"/>
                                        </p:tgtEl>
                                        <p:attrNameLst>
                                          <p:attrName>ppt_x</p:attrName>
                                        </p:attrNameLst>
                                      </p:cBhvr>
                                      <p:tavLst>
                                        <p:tav tm="0">
                                          <p:val>
                                            <p:strVal val="#ppt_x"/>
                                          </p:val>
                                        </p:tav>
                                        <p:tav tm="100000">
                                          <p:val>
                                            <p:strVal val="#ppt_x"/>
                                          </p:val>
                                        </p:tav>
                                      </p:tavLst>
                                    </p:anim>
                                    <p:anim calcmode="lin" valueType="num">
                                      <p:cBhvr additive="base">
                                        <p:cTn id="152" dur="10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45" presetClass="entr" presetSubtype="0" fill="hold" nodeType="clickEffect">
                                  <p:stCondLst>
                                    <p:cond delay="0"/>
                                  </p:stCondLst>
                                  <p:childTnLst>
                                    <p:set>
                                      <p:cBhvr>
                                        <p:cTn id="156" dur="1" fill="hold">
                                          <p:stCondLst>
                                            <p:cond delay="0"/>
                                          </p:stCondLst>
                                        </p:cTn>
                                        <p:tgtEl>
                                          <p:spTgt spid="22"/>
                                        </p:tgtEl>
                                        <p:attrNameLst>
                                          <p:attrName>style.visibility</p:attrName>
                                        </p:attrNameLst>
                                      </p:cBhvr>
                                      <p:to>
                                        <p:strVal val="visible"/>
                                      </p:to>
                                    </p:set>
                                    <p:animEffect transition="in" filter="fade">
                                      <p:cBhvr>
                                        <p:cTn id="157" dur="2000"/>
                                        <p:tgtEl>
                                          <p:spTgt spid="22"/>
                                        </p:tgtEl>
                                      </p:cBhvr>
                                    </p:animEffect>
                                    <p:anim calcmode="lin" valueType="num">
                                      <p:cBhvr>
                                        <p:cTn id="158" dur="2000" fill="hold"/>
                                        <p:tgtEl>
                                          <p:spTgt spid="22"/>
                                        </p:tgtEl>
                                        <p:attrNameLst>
                                          <p:attrName>ppt_w</p:attrName>
                                        </p:attrNameLst>
                                      </p:cBhvr>
                                      <p:tavLst>
                                        <p:tav tm="0" fmla="#ppt_w*sin(2.5*pi*$)">
                                          <p:val>
                                            <p:fltVal val="0"/>
                                          </p:val>
                                        </p:tav>
                                        <p:tav tm="100000">
                                          <p:val>
                                            <p:fltVal val="1"/>
                                          </p:val>
                                        </p:tav>
                                      </p:tavLst>
                                    </p:anim>
                                    <p:anim calcmode="lin" valueType="num">
                                      <p:cBhvr>
                                        <p:cTn id="159" dur="20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2" grpId="0" animBg="1"/>
      <p:bldP spid="64" grpId="0" animBg="1"/>
      <p:bldP spid="9"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Placeholder 2">
            <a:extLst>
              <a:ext uri="{FF2B5EF4-FFF2-40B4-BE49-F238E27FC236}">
                <a16:creationId xmlns:a16="http://schemas.microsoft.com/office/drawing/2014/main" id="{3D40F051-DEA9-4CDF-A261-AD48ED35829D}"/>
              </a:ext>
            </a:extLst>
          </p:cNvPr>
          <p:cNvSpPr txBox="1">
            <a:spLocks/>
          </p:cNvSpPr>
          <p:nvPr/>
        </p:nvSpPr>
        <p:spPr>
          <a:xfrm>
            <a:off x="1602607" y="1543490"/>
            <a:ext cx="9199507" cy="61555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“…shadow IT is always a case of people trying to get their job done better/easier and usually occurs when they can’t get IT to support them effectively.”</a:t>
            </a:r>
          </a:p>
        </p:txBody>
      </p:sp>
      <p:sp>
        <p:nvSpPr>
          <p:cNvPr id="20" name="Text Placeholder 2">
            <a:extLst>
              <a:ext uri="{FF2B5EF4-FFF2-40B4-BE49-F238E27FC236}">
                <a16:creationId xmlns:a16="http://schemas.microsoft.com/office/drawing/2014/main" id="{1E1ADD63-76BB-4066-BB69-9E58634E738E}"/>
              </a:ext>
            </a:extLst>
          </p:cNvPr>
          <p:cNvSpPr txBox="1">
            <a:spLocks/>
          </p:cNvSpPr>
          <p:nvPr/>
        </p:nvSpPr>
        <p:spPr>
          <a:xfrm>
            <a:off x="1690162" y="2245959"/>
            <a:ext cx="2163646"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i="1"/>
              <a:t>- CIO.com</a:t>
            </a:r>
          </a:p>
        </p:txBody>
      </p:sp>
      <p:sp>
        <p:nvSpPr>
          <p:cNvPr id="21" name="Title 1">
            <a:extLst>
              <a:ext uri="{FF2B5EF4-FFF2-40B4-BE49-F238E27FC236}">
                <a16:creationId xmlns:a16="http://schemas.microsoft.com/office/drawing/2014/main" id="{B1AE38BF-784C-4E84-A71B-AB093588A2CB}"/>
              </a:ext>
            </a:extLst>
          </p:cNvPr>
          <p:cNvSpPr txBox="1">
            <a:spLocks/>
          </p:cNvSpPr>
          <p:nvPr/>
        </p:nvSpPr>
        <p:spPr>
          <a:xfrm>
            <a:off x="586740" y="495068"/>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Eliminate the Need for Shadow IT</a:t>
            </a:r>
          </a:p>
        </p:txBody>
      </p:sp>
      <p:sp>
        <p:nvSpPr>
          <p:cNvPr id="22" name="Text Placeholder 2">
            <a:extLst>
              <a:ext uri="{FF2B5EF4-FFF2-40B4-BE49-F238E27FC236}">
                <a16:creationId xmlns:a16="http://schemas.microsoft.com/office/drawing/2014/main" id="{8E198E05-5713-4486-B715-242E3CFB1E2B}"/>
              </a:ext>
            </a:extLst>
          </p:cNvPr>
          <p:cNvSpPr txBox="1">
            <a:spLocks/>
          </p:cNvSpPr>
          <p:nvPr/>
        </p:nvSpPr>
        <p:spPr>
          <a:xfrm>
            <a:off x="7942824" y="3309786"/>
            <a:ext cx="4205450" cy="318927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1800">
                <a:hlinkClick r:id="rId3"/>
              </a:rPr>
              <a:t>Creation permissions</a:t>
            </a:r>
            <a:endParaRPr lang="en-US" sz="1800"/>
          </a:p>
          <a:p>
            <a:pPr>
              <a:lnSpc>
                <a:spcPct val="150000"/>
              </a:lnSpc>
            </a:pPr>
            <a:r>
              <a:rPr lang="en-US" sz="1800">
                <a:hlinkClick r:id="rId4"/>
              </a:rPr>
              <a:t>Soft delete and restore</a:t>
            </a:r>
            <a:endParaRPr lang="en-US" sz="1800"/>
          </a:p>
          <a:p>
            <a:pPr>
              <a:lnSpc>
                <a:spcPct val="150000"/>
              </a:lnSpc>
            </a:pPr>
            <a:r>
              <a:rPr lang="en-US" sz="1800">
                <a:hlinkClick r:id="rId5"/>
              </a:rPr>
              <a:t>Policies and information protection</a:t>
            </a:r>
            <a:endParaRPr lang="en-US" sz="1800"/>
          </a:p>
          <a:p>
            <a:pPr marL="0" indent="0">
              <a:lnSpc>
                <a:spcPct val="150000"/>
              </a:lnSpc>
              <a:buNone/>
            </a:pPr>
            <a:r>
              <a:rPr lang="en-US" sz="1800">
                <a:hlinkClick r:id="rId6"/>
              </a:rPr>
              <a:t>Naming policy</a:t>
            </a:r>
            <a:endParaRPr lang="en-US" sz="1800"/>
          </a:p>
          <a:p>
            <a:pPr marL="0" indent="0">
              <a:lnSpc>
                <a:spcPct val="150000"/>
              </a:lnSpc>
              <a:buNone/>
            </a:pPr>
            <a:r>
              <a:rPr lang="en-US" sz="1800">
                <a:hlinkClick r:id="rId7"/>
              </a:rPr>
              <a:t>Expiration policy</a:t>
            </a:r>
            <a:endParaRPr lang="en-US" sz="1800"/>
          </a:p>
          <a:p>
            <a:pPr marL="0" indent="0">
              <a:lnSpc>
                <a:spcPct val="150000"/>
              </a:lnSpc>
              <a:buNone/>
            </a:pPr>
            <a:r>
              <a:rPr lang="en-US" sz="1800">
                <a:hlinkClick r:id="rId8"/>
              </a:rPr>
              <a:t>Guest access</a:t>
            </a:r>
            <a:endParaRPr lang="en-US" sz="1800"/>
          </a:p>
          <a:p>
            <a:pPr marL="0" indent="0">
              <a:lnSpc>
                <a:spcPct val="150000"/>
              </a:lnSpc>
              <a:buNone/>
            </a:pPr>
            <a:r>
              <a:rPr lang="en-US" sz="1800">
                <a:hlinkClick r:id="rId9"/>
              </a:rPr>
              <a:t>Reporting</a:t>
            </a:r>
            <a:endParaRPr lang="en-US" sz="1800"/>
          </a:p>
        </p:txBody>
      </p:sp>
      <p:cxnSp>
        <p:nvCxnSpPr>
          <p:cNvPr id="23" name="Straight Connector 22">
            <a:extLst>
              <a:ext uri="{FF2B5EF4-FFF2-40B4-BE49-F238E27FC236}">
                <a16:creationId xmlns:a16="http://schemas.microsoft.com/office/drawing/2014/main" id="{6C4C9B91-2393-4CC2-97EB-CDA2F76EE2F4}"/>
              </a:ext>
            </a:extLst>
          </p:cNvPr>
          <p:cNvCxnSpPr>
            <a:cxnSpLocks/>
          </p:cNvCxnSpPr>
          <p:nvPr/>
        </p:nvCxnSpPr>
        <p:spPr>
          <a:xfrm>
            <a:off x="328016" y="2925049"/>
            <a:ext cx="11722629" cy="0"/>
          </a:xfrm>
          <a:prstGeom prst="line">
            <a:avLst/>
          </a:prstGeom>
          <a:ln w="28575">
            <a:solidFill>
              <a:schemeClr val="accent6">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Left Bracket 23">
            <a:extLst>
              <a:ext uri="{FF2B5EF4-FFF2-40B4-BE49-F238E27FC236}">
                <a16:creationId xmlns:a16="http://schemas.microsoft.com/office/drawing/2014/main" id="{AC2DCAD6-8582-4B0E-A847-61F52E63832D}"/>
              </a:ext>
            </a:extLst>
          </p:cNvPr>
          <p:cNvSpPr/>
          <p:nvPr/>
        </p:nvSpPr>
        <p:spPr>
          <a:xfrm>
            <a:off x="7576274" y="3309786"/>
            <a:ext cx="179109" cy="3189269"/>
          </a:xfrm>
          <a:prstGeom prst="leftBracket">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8CA41ECF-FBD2-4A34-9BB2-1762DF20C7E3}"/>
              </a:ext>
            </a:extLst>
          </p:cNvPr>
          <p:cNvSpPr txBox="1"/>
          <p:nvPr/>
        </p:nvSpPr>
        <p:spPr>
          <a:xfrm>
            <a:off x="6591522" y="4185479"/>
            <a:ext cx="821466" cy="276999"/>
          </a:xfrm>
          <a:prstGeom prst="rect">
            <a:avLst/>
          </a:prstGeom>
          <a:noFill/>
        </p:spPr>
        <p:txBody>
          <a:bodyPr wrap="square" lIns="0" tIns="0" rIns="0" bIns="0" rtlCol="0">
            <a:spAutoFit/>
          </a:bodyPr>
          <a:lstStyle>
            <a:defPPr>
              <a:defRPr lang="en-US"/>
            </a:defPPr>
            <a:lvl1pPr algn="ctr">
              <a:defRPr sz="1400">
                <a:solidFill>
                  <a:schemeClr val="accent6">
                    <a:lumMod val="75000"/>
                  </a:schemeClr>
                </a:solidFill>
              </a:defRPr>
            </a:lvl1pPr>
          </a:lstStyle>
          <a:p>
            <a:r>
              <a:rPr lang="en-US" sz="1765">
                <a:gradFill>
                  <a:gsLst>
                    <a:gs pos="0">
                      <a:srgbClr val="353535"/>
                    </a:gs>
                    <a:gs pos="100000">
                      <a:srgbClr val="353535"/>
                    </a:gs>
                  </a:gsLst>
                  <a:lin ang="5400000" scaled="0"/>
                </a:gradFill>
                <a:latin typeface="+mj-lt"/>
                <a:cs typeface="Segoe UI" pitchFamily="34" charset="0"/>
              </a:rPr>
              <a:t>Tools</a:t>
            </a:r>
          </a:p>
        </p:txBody>
      </p:sp>
      <p:pic>
        <p:nvPicPr>
          <p:cNvPr id="26" name="Graphic 25" descr="Tools">
            <a:extLst>
              <a:ext uri="{FF2B5EF4-FFF2-40B4-BE49-F238E27FC236}">
                <a16:creationId xmlns:a16="http://schemas.microsoft.com/office/drawing/2014/main" id="{7D82AAF0-B229-4DF8-98E1-2AC13C6423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50317" y="4573918"/>
            <a:ext cx="661003" cy="661003"/>
          </a:xfrm>
          <a:prstGeom prst="rect">
            <a:avLst/>
          </a:prstGeom>
        </p:spPr>
      </p:pic>
      <p:pic>
        <p:nvPicPr>
          <p:cNvPr id="2050" name="Picture 2" descr="MSC13_RobA_JeremyA_01">
            <a:extLst>
              <a:ext uri="{FF2B5EF4-FFF2-40B4-BE49-F238E27FC236}">
                <a16:creationId xmlns:a16="http://schemas.microsoft.com/office/drawing/2014/main" id="{A97E8EDB-B8E8-4250-B2FB-F2924AEDA06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0221" y="3206398"/>
            <a:ext cx="4790828" cy="3189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70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8263" y="585788"/>
            <a:ext cx="4159950" cy="5683249"/>
          </a:xfrm>
          <a:prstGeom prst="rect">
            <a:avLst/>
          </a:prstGeom>
        </p:spPr>
        <p:txBody>
          <a:bodyPr wrap="square" anchor="ctr">
            <a:normAutofit/>
          </a:bodyPr>
          <a:lstStyle/>
          <a:p>
            <a:r>
              <a:rPr lang="en-US" sz="3600">
                <a:solidFill>
                  <a:schemeClr val="tx1"/>
                </a:solidFill>
              </a:rPr>
              <a:t>End User </a:t>
            </a:r>
            <a:br>
              <a:rPr lang="en-US" sz="3600">
                <a:solidFill>
                  <a:schemeClr val="tx1"/>
                </a:solidFill>
              </a:rPr>
            </a:br>
            <a:r>
              <a:rPr lang="en-US" sz="3600">
                <a:solidFill>
                  <a:schemeClr val="tx1"/>
                </a:solidFill>
              </a:rPr>
              <a:t>Innovation</a:t>
            </a:r>
          </a:p>
        </p:txBody>
      </p:sp>
      <p:pic>
        <p:nvPicPr>
          <p:cNvPr id="14" name="Picture 13" descr="A group of people sitting at a desk&#10;&#10;Description automatically generated">
            <a:extLst>
              <a:ext uri="{FF2B5EF4-FFF2-40B4-BE49-F238E27FC236}">
                <a16:creationId xmlns:a16="http://schemas.microsoft.com/office/drawing/2014/main" id="{A69068FA-8476-4728-B711-B838D440273F}"/>
              </a:ext>
            </a:extLst>
          </p:cNvPr>
          <p:cNvPicPr>
            <a:picLocks noChangeAspect="1"/>
          </p:cNvPicPr>
          <p:nvPr/>
        </p:nvPicPr>
        <p:blipFill rotWithShape="1">
          <a:blip r:embed="rId3"/>
          <a:srcRect l="11291" r="22209"/>
          <a:stretch/>
        </p:blipFill>
        <p:spPr>
          <a:xfrm>
            <a:off x="5334000" y="10"/>
            <a:ext cx="6858000" cy="6857990"/>
          </a:xfrm>
          <a:prstGeom prst="rect">
            <a:avLst/>
          </a:prstGeom>
          <a:noFill/>
        </p:spPr>
      </p:pic>
    </p:spTree>
    <p:extLst>
      <p:ext uri="{BB962C8B-B14F-4D97-AF65-F5344CB8AC3E}">
        <p14:creationId xmlns:p14="http://schemas.microsoft.com/office/powerpoint/2010/main" val="14906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2.xml><?xml version="1.0" encoding="utf-8"?>
<a:theme xmlns:a="http://schemas.openxmlformats.org/drawingml/2006/main" name="Light Gray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1236F62C-149A-45B0-8D7D-CAB71D4C0512}"/>
    </a:ext>
  </a:extLst>
</a:theme>
</file>

<file path=ppt/theme/theme3.xml><?xml version="1.0" encoding="utf-8"?>
<a:theme xmlns:a="http://schemas.openxmlformats.org/drawingml/2006/main" name="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4.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338E0C8F73A6848857E10D1D475D47A" ma:contentTypeVersion="10" ma:contentTypeDescription="Create a new document." ma:contentTypeScope="" ma:versionID="059b2af6417eff8c66b231b075d9ca68">
  <xsd:schema xmlns:xsd="http://www.w3.org/2001/XMLSchema" xmlns:xs="http://www.w3.org/2001/XMLSchema" xmlns:p="http://schemas.microsoft.com/office/2006/metadata/properties" xmlns:ns1="http://schemas.microsoft.com/sharepoint/v3" xmlns:ns2="acdaa069-964d-4a51-8c89-a83ac23eba2f" xmlns:ns3="19266c75-a15a-42c5-a86f-de5fbbf31388" targetNamespace="http://schemas.microsoft.com/office/2006/metadata/properties" ma:root="true" ma:fieldsID="71ea39fca625c2705a60c1229b87de83" ns1:_="" ns2:_="" ns3:_="">
    <xsd:import namespace="http://schemas.microsoft.com/sharepoint/v3"/>
    <xsd:import namespace="acdaa069-964d-4a51-8c89-a83ac23eba2f"/>
    <xsd:import namespace="19266c75-a15a-42c5-a86f-de5fbbf31388"/>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AutoTags" minOccurs="0"/>
                <xsd:element ref="ns3:MediaServiceDateTake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cdaa069-964d-4a51-8c89-a83ac23eba2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9266c75-a15a-42c5-a86f-de5fbbf31388"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4" nillable="true" ma:displayName="MediaServiceAutoTags" ma:description="" ma:internalName="MediaServiceAutoTags" ma:readOnly="true">
      <xsd:simpleType>
        <xsd:restriction base="dms:Text"/>
      </xsd:simpleType>
    </xsd:element>
    <xsd:element name="MediaServiceDateTaken" ma:index="15" nillable="true" ma:displayName="MediaServiceDateTaken" ma:descriptio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13BFD7C0-944F-4E21-9D29-5BD2F51ED7E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cdaa069-964d-4a51-8c89-a83ac23eba2f"/>
    <ds:schemaRef ds:uri="19266c75-a15a-42c5-a86f-de5fbbf313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621</TotalTime>
  <Words>2213</Words>
  <Application>Microsoft Office PowerPoint</Application>
  <PresentationFormat>Widescreen</PresentationFormat>
  <Paragraphs>286</Paragraphs>
  <Slides>55</Slides>
  <Notes>18</Notes>
  <HiddenSlides>22</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Arial</vt:lpstr>
      <vt:lpstr>Calibri</vt:lpstr>
      <vt:lpstr>Consolas</vt:lpstr>
      <vt:lpstr>HelveticaNeueLTStd-Roman</vt:lpstr>
      <vt:lpstr>myriad-pro</vt:lpstr>
      <vt:lpstr>Segoe UI</vt:lpstr>
      <vt:lpstr>Segoe UI Light</vt:lpstr>
      <vt:lpstr>Segoe UI Semibold</vt:lpstr>
      <vt:lpstr>Segoe UI Semilight</vt:lpstr>
      <vt:lpstr>system-ui</vt:lpstr>
      <vt:lpstr>Wingdings</vt:lpstr>
      <vt:lpstr>White Template</vt:lpstr>
      <vt:lpstr>Light Gray Template</vt:lpstr>
      <vt:lpstr>Black Template</vt:lpstr>
      <vt:lpstr>White Template</vt:lpstr>
      <vt:lpstr>PowerPoint Presentation</vt:lpstr>
      <vt:lpstr>Embrace Office 365 Groups:  What's New and What's Next</vt:lpstr>
      <vt:lpstr>Agenda</vt:lpstr>
      <vt:lpstr>Office 365 Groups Membership Service </vt:lpstr>
      <vt:lpstr>PowerPoint Presentation</vt:lpstr>
      <vt:lpstr>Groups by the numbers…</vt:lpstr>
      <vt:lpstr>Powering Collaboration Across Microsoft 365 </vt:lpstr>
      <vt:lpstr>PowerPoint Presentation</vt:lpstr>
      <vt:lpstr>End User  Innovation</vt:lpstr>
      <vt:lpstr>End User Innovation</vt:lpstr>
      <vt:lpstr>End User Innovation</vt:lpstr>
      <vt:lpstr>Admin Innovation</vt:lpstr>
      <vt:lpstr>Admin Innovation</vt:lpstr>
      <vt:lpstr>Admin Innovation</vt:lpstr>
      <vt:lpstr>Groups Expiry Auto-renewal</vt:lpstr>
      <vt:lpstr>SharePoint Site URL Rename</vt:lpstr>
      <vt:lpstr>Roadmap</vt:lpstr>
      <vt:lpstr>Office 365 Groups roadmap</vt:lpstr>
      <vt:lpstr>Office 365 Groups roadmap</vt:lpstr>
      <vt:lpstr>Office 365 Groups Sessions @ Ignite</vt:lpstr>
      <vt:lpstr>Create a governance plan https://aka.ms/GroupsGP  Enable self-service https://aka.ms/GroupsSS  Engage FastTrack https://microsoft.com/FastTrack  Enable analytics to understand usage https://aka.ms/UsageAnalytics  Connect with community  https://aka.ms/M365TC  Check out our blog https://aka.ms/M365TCBlog</vt:lpstr>
      <vt:lpstr>FastTrack Your advisor to help deploy Microsoft 365</vt:lpstr>
      <vt:lpstr>Thank you!</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McLean</dc:creator>
  <cp:lastModifiedBy>Mike McLean</cp:lastModifiedBy>
  <cp:revision>3</cp:revision>
  <dcterms:created xsi:type="dcterms:W3CDTF">2019-10-31T20:33:06Z</dcterms:created>
  <dcterms:modified xsi:type="dcterms:W3CDTF">2019-11-04T02:54:49Z</dcterms:modified>
</cp:coreProperties>
</file>